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581" r:id="rId2"/>
    <p:sldId id="578" r:id="rId3"/>
    <p:sldId id="607" r:id="rId4"/>
    <p:sldId id="633" r:id="rId5"/>
    <p:sldId id="638" r:id="rId6"/>
    <p:sldId id="639" r:id="rId7"/>
    <p:sldId id="640" r:id="rId8"/>
    <p:sldId id="641" r:id="rId9"/>
    <p:sldId id="642" r:id="rId10"/>
    <p:sldId id="621" r:id="rId11"/>
    <p:sldId id="655" r:id="rId12"/>
    <p:sldId id="644" r:id="rId13"/>
    <p:sldId id="656" r:id="rId14"/>
    <p:sldId id="657" r:id="rId15"/>
    <p:sldId id="659" r:id="rId16"/>
    <p:sldId id="658" r:id="rId17"/>
  </p:sldIdLst>
  <p:sldSz cx="9144000" cy="5715000" type="screen16x10"/>
  <p:notesSz cx="6724650" cy="9866313"/>
  <p:defaultTextStyle>
    <a:defPPr>
      <a:defRPr lang="en-AU"/>
    </a:defPPr>
    <a:lvl1pPr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1pPr>
    <a:lvl2pPr marL="4572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2pPr>
    <a:lvl3pPr marL="9144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3pPr>
    <a:lvl4pPr marL="13716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4pPr>
    <a:lvl5pPr marL="18288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5pPr>
    <a:lvl6pPr marL="2286000" algn="l" defTabSz="457200" rtl="0" eaLnBrk="1" latinLnBrk="0" hangingPunct="1">
      <a:defRPr kern="1200">
        <a:solidFill>
          <a:schemeClr val="tx1"/>
        </a:solidFill>
        <a:latin typeface="Arial" pitchFamily="-102" charset="0"/>
        <a:ea typeface="Arial" pitchFamily="-102" charset="0"/>
        <a:cs typeface="Arial" pitchFamily="-102" charset="0"/>
      </a:defRPr>
    </a:lvl6pPr>
    <a:lvl7pPr marL="2743200" algn="l" defTabSz="457200" rtl="0" eaLnBrk="1" latinLnBrk="0" hangingPunct="1">
      <a:defRPr kern="1200">
        <a:solidFill>
          <a:schemeClr val="tx1"/>
        </a:solidFill>
        <a:latin typeface="Arial" pitchFamily="-102" charset="0"/>
        <a:ea typeface="Arial" pitchFamily="-102" charset="0"/>
        <a:cs typeface="Arial" pitchFamily="-102" charset="0"/>
      </a:defRPr>
    </a:lvl7pPr>
    <a:lvl8pPr marL="3200400" algn="l" defTabSz="457200" rtl="0" eaLnBrk="1" latinLnBrk="0" hangingPunct="1">
      <a:defRPr kern="1200">
        <a:solidFill>
          <a:schemeClr val="tx1"/>
        </a:solidFill>
        <a:latin typeface="Arial" pitchFamily="-102" charset="0"/>
        <a:ea typeface="Arial" pitchFamily="-102" charset="0"/>
        <a:cs typeface="Arial" pitchFamily="-102" charset="0"/>
      </a:defRPr>
    </a:lvl8pPr>
    <a:lvl9pPr marL="3657600" algn="l" defTabSz="457200" rtl="0" eaLnBrk="1" latinLnBrk="0" hangingPunct="1">
      <a:defRPr kern="1200">
        <a:solidFill>
          <a:schemeClr val="tx1"/>
        </a:solidFill>
        <a:latin typeface="Arial" pitchFamily="-102" charset="0"/>
        <a:ea typeface="Arial" pitchFamily="-102" charset="0"/>
        <a:cs typeface="Arial" pitchFamily="-102"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FFFF66"/>
    <a:srgbClr val="FF96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5" autoAdjust="0"/>
    <p:restoredTop sz="91339" autoAdjust="0"/>
  </p:normalViewPr>
  <p:slideViewPr>
    <p:cSldViewPr>
      <p:cViewPr varScale="1">
        <p:scale>
          <a:sx n="137" d="100"/>
          <a:sy n="137" d="100"/>
        </p:scale>
        <p:origin x="200" y="760"/>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65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08413" y="0"/>
            <a:ext cx="2914650" cy="493713"/>
          </a:xfrm>
          <a:prstGeom prst="rect">
            <a:avLst/>
          </a:prstGeom>
        </p:spPr>
        <p:txBody>
          <a:bodyPr vert="horz" lIns="91440" tIns="45720" rIns="91440" bIns="45720" rtlCol="0"/>
          <a:lstStyle>
            <a:lvl1pPr algn="r">
              <a:defRPr sz="1200"/>
            </a:lvl1pPr>
          </a:lstStyle>
          <a:p>
            <a:fld id="{7EDE2877-BD95-1343-A552-BA2868463D4E}" type="datetimeFigureOut">
              <a:rPr lang="en-US" smtClean="0"/>
              <a:pPr/>
              <a:t>6/15/18</a:t>
            </a:fld>
            <a:endParaRPr lang="en-US" dirty="0"/>
          </a:p>
        </p:txBody>
      </p:sp>
      <p:sp>
        <p:nvSpPr>
          <p:cNvPr id="4" name="Slide Image Placeholder 3"/>
          <p:cNvSpPr>
            <a:spLocks noGrp="1" noRot="1" noChangeAspect="1"/>
          </p:cNvSpPr>
          <p:nvPr>
            <p:ph type="sldImg" idx="2"/>
          </p:nvPr>
        </p:nvSpPr>
        <p:spPr>
          <a:xfrm>
            <a:off x="403225" y="739775"/>
            <a:ext cx="5918200"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100" y="4686300"/>
            <a:ext cx="5378450" cy="4440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013"/>
            <a:ext cx="2914650" cy="4937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08413" y="9371013"/>
            <a:ext cx="2914650" cy="493712"/>
          </a:xfrm>
          <a:prstGeom prst="rect">
            <a:avLst/>
          </a:prstGeom>
        </p:spPr>
        <p:txBody>
          <a:bodyPr vert="horz" lIns="91440" tIns="45720" rIns="91440" bIns="45720" rtlCol="0" anchor="b"/>
          <a:lstStyle>
            <a:lvl1pPr algn="r">
              <a:defRPr sz="1200"/>
            </a:lvl1pPr>
          </a:lstStyle>
          <a:p>
            <a:fld id="{3F6008AE-3493-5D48-A245-434CAFCA04E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a:t>
            </a:fld>
            <a:endParaRPr lang="en-US" dirty="0"/>
          </a:p>
        </p:txBody>
      </p:sp>
    </p:spTree>
    <p:extLst>
      <p:ext uri="{BB962C8B-B14F-4D97-AF65-F5344CB8AC3E}">
        <p14:creationId xmlns:p14="http://schemas.microsoft.com/office/powerpoint/2010/main" val="177060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10</a:t>
            </a:fld>
            <a:endParaRPr lang="en-US" dirty="0"/>
          </a:p>
        </p:txBody>
      </p:sp>
    </p:spTree>
    <p:extLst>
      <p:ext uri="{BB962C8B-B14F-4D97-AF65-F5344CB8AC3E}">
        <p14:creationId xmlns:p14="http://schemas.microsoft.com/office/powerpoint/2010/main" val="85218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4A6EF6CD-5A05-AD49-B453-FBC4F6F6C8B0}" type="slidenum">
              <a:rPr lang="en-AU"/>
              <a:pPr>
                <a:defRPr/>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8AD686B7-1218-2B4E-BF52-FE29B0DD9F24}" type="slidenum">
              <a:rPr lang="en-AU"/>
              <a:pPr>
                <a:defRPr/>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0908E64-6402-D945-8D5A-2A600D887B38}" type="slidenum">
              <a:rPr lang="en-AU"/>
              <a:pPr>
                <a:defRPr/>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8EF7596F-CC43-3D4E-BDDF-B35BA1640C15}" type="slidenum">
              <a:rPr lang="en-AU"/>
              <a:pPr>
                <a:defRPr/>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2ED6E1C-AFDE-7C44-81F1-DA6F2762B460}" type="slidenum">
              <a:rPr lang="en-AU"/>
              <a:pPr>
                <a:defRPr/>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CE9C4E8D-7F34-0E4E-B530-8998D6EAF250}" type="slidenum">
              <a:rPr lang="en-AU"/>
              <a:pPr>
                <a:defRPr/>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9" name="Rectangle 6"/>
          <p:cNvSpPr>
            <a:spLocks noGrp="1" noChangeArrowheads="1"/>
          </p:cNvSpPr>
          <p:nvPr>
            <p:ph type="sldNum" sz="quarter" idx="12"/>
          </p:nvPr>
        </p:nvSpPr>
        <p:spPr>
          <a:ln/>
        </p:spPr>
        <p:txBody>
          <a:bodyPr/>
          <a:lstStyle>
            <a:lvl1pPr>
              <a:defRPr/>
            </a:lvl1pPr>
          </a:lstStyle>
          <a:p>
            <a:pPr>
              <a:defRPr/>
            </a:pPr>
            <a:fld id="{99D13D45-15DE-0B4F-AE48-A428CF08051C}" type="slidenum">
              <a:rPr lang="en-AU"/>
              <a:pPr>
                <a:defRPr/>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5" name="Rectangle 6"/>
          <p:cNvSpPr>
            <a:spLocks noGrp="1" noChangeArrowheads="1"/>
          </p:cNvSpPr>
          <p:nvPr>
            <p:ph type="sldNum" sz="quarter" idx="12"/>
          </p:nvPr>
        </p:nvSpPr>
        <p:spPr>
          <a:ln/>
        </p:spPr>
        <p:txBody>
          <a:bodyPr/>
          <a:lstStyle>
            <a:lvl1pPr>
              <a:defRPr/>
            </a:lvl1pPr>
          </a:lstStyle>
          <a:p>
            <a:pPr>
              <a:defRPr/>
            </a:pPr>
            <a:fld id="{0D05FB2D-7AD0-0C46-9D56-1F21D58EE3A4}" type="slidenum">
              <a:rPr lang="en-AU"/>
              <a:pPr>
                <a:defRPr/>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4" name="Rectangle 6"/>
          <p:cNvSpPr>
            <a:spLocks noGrp="1" noChangeArrowheads="1"/>
          </p:cNvSpPr>
          <p:nvPr>
            <p:ph type="sldNum" sz="quarter" idx="12"/>
          </p:nvPr>
        </p:nvSpPr>
        <p:spPr>
          <a:ln/>
        </p:spPr>
        <p:txBody>
          <a:bodyPr/>
          <a:lstStyle>
            <a:lvl1pPr>
              <a:defRPr/>
            </a:lvl1pPr>
          </a:lstStyle>
          <a:p>
            <a:pPr>
              <a:defRPr/>
            </a:pPr>
            <a:fld id="{3CE1F094-7F9F-E94D-A8E9-4611D1C305D6}" type="slidenum">
              <a:rPr lang="en-AU"/>
              <a:pPr>
                <a:defRPr/>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BD7EC3E1-6F08-2D4D-81E1-165613FF145F}" type="slidenum">
              <a:rPr lang="en-AU"/>
              <a:pPr>
                <a:defRPr/>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D200F1C7-C8AA-6447-B063-AB7C7FA3A957}" type="slidenum">
              <a:rPr lang="en-AU"/>
              <a:pPr>
                <a:defRPr/>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333500"/>
            <a:ext cx="82296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2" charset="0"/>
                <a:ea typeface="Arial" pitchFamily="-102" charset="0"/>
                <a:cs typeface="Arial" pitchFamily="-102" charset="0"/>
              </a:defRPr>
            </a:lvl1pPr>
          </a:lstStyle>
          <a:p>
            <a:pPr>
              <a:defRPr/>
            </a:pPr>
            <a:endParaRPr lang="en-AU" dirty="0"/>
          </a:p>
        </p:txBody>
      </p:sp>
      <p:sp>
        <p:nvSpPr>
          <p:cNvPr id="1029" name="Rectangle 5"/>
          <p:cNvSpPr>
            <a:spLocks noGrp="1" noChangeArrowheads="1"/>
          </p:cNvSpPr>
          <p:nvPr>
            <p:ph type="ftr" sz="quarter" idx="3"/>
          </p:nvPr>
        </p:nvSpPr>
        <p:spPr bwMode="auto">
          <a:xfrm>
            <a:off x="3124200" y="5203825"/>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2" charset="0"/>
                <a:ea typeface="Arial" pitchFamily="-102" charset="0"/>
                <a:cs typeface="Arial" pitchFamily="-102" charset="0"/>
              </a:defRPr>
            </a:lvl1pPr>
          </a:lstStyle>
          <a:p>
            <a:pPr>
              <a:defRPr/>
            </a:pPr>
            <a:endParaRPr lang="en-AU" dirty="0"/>
          </a:p>
        </p:txBody>
      </p:sp>
      <p:sp>
        <p:nvSpPr>
          <p:cNvPr id="1030" name="Rectangle 6"/>
          <p:cNvSpPr>
            <a:spLocks noGrp="1" noChangeArrowheads="1"/>
          </p:cNvSpPr>
          <p:nvPr>
            <p:ph type="sldNum" sz="quarter" idx="4"/>
          </p:nvPr>
        </p:nvSpPr>
        <p:spPr bwMode="auto">
          <a:xfrm>
            <a:off x="6553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2" charset="0"/>
                <a:ea typeface="Arial" pitchFamily="-102" charset="0"/>
                <a:cs typeface="Arial" pitchFamily="-102" charset="0"/>
              </a:defRPr>
            </a:lvl1pPr>
          </a:lstStyle>
          <a:p>
            <a:pPr>
              <a:defRPr/>
            </a:pPr>
            <a:fld id="{E3E1DF86-46F4-9A4D-8002-DFA2F827E7C5}"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2pPr>
      <a:lvl3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3pPr>
      <a:lvl4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4pPr>
      <a:lvl5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5pPr>
      <a:lvl6pPr marL="4572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6pPr>
      <a:lvl7pPr marL="9144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7pPr>
      <a:lvl8pPr marL="13716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8pPr>
      <a:lvl9pPr marL="18288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481236"/>
            <a:ext cx="9144000" cy="40992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AU" sz="4400" kern="0" dirty="0" smtClean="0">
                <a:solidFill>
                  <a:srgbClr val="FFFF00"/>
                </a:solidFill>
                <a:latin typeface="+mn-lt"/>
                <a:ea typeface="+mn-ea"/>
                <a:cs typeface="+mn-cs"/>
              </a:rPr>
              <a:t>1 Corinthians 14</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smtClean="0">
              <a:solidFill>
                <a:srgbClr val="FFFF00"/>
              </a:solidFill>
              <a:latin typeface="+mn-lt"/>
              <a:ea typeface="+mn-ea"/>
              <a:cs typeface="+mn-cs"/>
            </a:endParaRPr>
          </a:p>
        </p:txBody>
      </p:sp>
    </p:spTree>
    <p:extLst>
      <p:ext uri="{BB962C8B-B14F-4D97-AF65-F5344CB8AC3E}">
        <p14:creationId xmlns:p14="http://schemas.microsoft.com/office/powerpoint/2010/main" val="1318341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christmas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0"/>
            <a:ext cx="2167819" cy="23168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rot="9240000">
            <a:off x="2628734" y="693554"/>
            <a:ext cx="6336704" cy="4752528"/>
          </a:xfrm>
          <a:prstGeom prst="rect">
            <a:avLst/>
          </a:prstGeom>
        </p:spPr>
      </p:pic>
    </p:spTree>
    <p:extLst>
      <p:ext uri="{BB962C8B-B14F-4D97-AF65-F5344CB8AC3E}">
        <p14:creationId xmlns:p14="http://schemas.microsoft.com/office/powerpoint/2010/main" val="759956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77157" y="18316"/>
            <a:ext cx="3832060" cy="830997"/>
          </a:xfrm>
          <a:prstGeom prst="rect">
            <a:avLst/>
          </a:prstGeom>
          <a:ln w="15875">
            <a:solidFill>
              <a:schemeClr val="bg1"/>
            </a:solidFill>
          </a:ln>
        </p:spPr>
        <p:txBody>
          <a:bodyPr wrap="square">
            <a:spAutoFit/>
          </a:bodyPr>
          <a:lstStyle/>
          <a:p>
            <a:r>
              <a:rPr lang="en-AU" sz="2400" dirty="0" err="1">
                <a:solidFill>
                  <a:schemeClr val="bg1"/>
                </a:solidFill>
                <a:latin typeface="Bwgrkl" charset="0"/>
                <a:ea typeface="Arial" charset="0"/>
                <a:cs typeface="Bwgrkl" charset="0"/>
              </a:rPr>
              <a:t>glw</a:t>
            </a:r>
            <a:r>
              <a:rPr lang="en-AU" sz="2400" dirty="0">
                <a:solidFill>
                  <a:schemeClr val="bg1"/>
                </a:solidFill>
                <a:latin typeface="Bwgrkl" charset="0"/>
                <a:ea typeface="Arial" charset="0"/>
                <a:cs typeface="Bwgrkl" charset="0"/>
              </a:rPr>
              <a:t>/</a:t>
            </a:r>
            <a:r>
              <a:rPr lang="en-AU" sz="2400" dirty="0" err="1">
                <a:solidFill>
                  <a:schemeClr val="bg1"/>
                </a:solidFill>
                <a:latin typeface="Bwgrkl" charset="0"/>
                <a:ea typeface="Arial" charset="0"/>
                <a:cs typeface="Bwgrkl" charset="0"/>
              </a:rPr>
              <a:t>ssa</a:t>
            </a:r>
            <a:r>
              <a:rPr lang="en-AU" sz="2400" dirty="0" smtClean="0">
                <a:solidFill>
                  <a:schemeClr val="bg1"/>
                </a:solidFill>
                <a:latin typeface="Times" charset="0"/>
                <a:ea typeface="Arial" charset="0"/>
                <a:cs typeface="Times New Roman" charset="0"/>
              </a:rPr>
              <a:t> (</a:t>
            </a:r>
            <a:r>
              <a:rPr lang="en-AU" sz="2400" dirty="0" err="1" smtClean="0">
                <a:solidFill>
                  <a:schemeClr val="bg1"/>
                </a:solidFill>
                <a:latin typeface="Times" charset="0"/>
                <a:ea typeface="Arial" charset="0"/>
                <a:cs typeface="Times New Roman" charset="0"/>
              </a:rPr>
              <a:t>glossa</a:t>
            </a:r>
            <a:r>
              <a:rPr lang="en-AU" sz="2400" dirty="0" smtClean="0">
                <a:solidFill>
                  <a:schemeClr val="bg1"/>
                </a:solidFill>
                <a:latin typeface="Times" charset="0"/>
                <a:ea typeface="Arial" charset="0"/>
                <a:cs typeface="Times New Roman" charset="0"/>
              </a:rPr>
              <a:t>) = “tongue;  language;  utterance”</a:t>
            </a:r>
            <a:r>
              <a:rPr lang="en-GB" sz="2400" dirty="0" smtClean="0">
                <a:solidFill>
                  <a:schemeClr val="bg1"/>
                </a:solidFill>
              </a:rPr>
              <a:t> </a:t>
            </a:r>
            <a:endParaRPr lang="en-AU" sz="2400" dirty="0">
              <a:solidFill>
                <a:schemeClr val="bg1"/>
              </a:solidFill>
            </a:endParaRPr>
          </a:p>
        </p:txBody>
      </p:sp>
      <p:sp>
        <p:nvSpPr>
          <p:cNvPr id="10" name="TextBox 9"/>
          <p:cNvSpPr txBox="1"/>
          <p:nvPr/>
        </p:nvSpPr>
        <p:spPr>
          <a:xfrm>
            <a:off x="281145" y="855548"/>
            <a:ext cx="8871168" cy="1107996"/>
          </a:xfrm>
          <a:prstGeom prst="rect">
            <a:avLst/>
          </a:prstGeom>
          <a:noFill/>
          <a:ln w="15875">
            <a:noFill/>
          </a:ln>
        </p:spPr>
        <p:txBody>
          <a:bodyPr wrap="square" rtlCol="0">
            <a:spAutoFit/>
          </a:bodyPr>
          <a:lstStyle/>
          <a:p>
            <a:pPr marL="457200" indent="-457200">
              <a:buFont typeface="+mj-lt"/>
              <a:buAutoNum type="arabicPeriod"/>
            </a:pPr>
            <a:r>
              <a:rPr lang="en-US" sz="2200" dirty="0" smtClean="0">
                <a:solidFill>
                  <a:schemeClr val="bg1"/>
                </a:solidFill>
                <a:latin typeface="Times New Roman" charset="0"/>
                <a:ea typeface="Times New Roman" charset="0"/>
                <a:cs typeface="Times New Roman" charset="0"/>
              </a:rPr>
              <a:t>Enables people of another language to hear the praising of God</a:t>
            </a:r>
          </a:p>
          <a:p>
            <a:pPr marL="457200" indent="-457200">
              <a:buFont typeface="+mj-lt"/>
              <a:buAutoNum type="arabicPeriod"/>
            </a:pPr>
            <a:r>
              <a:rPr lang="en-US" sz="2200" dirty="0" smtClean="0">
                <a:solidFill>
                  <a:schemeClr val="bg1"/>
                </a:solidFill>
                <a:latin typeface="Times New Roman" charset="0"/>
                <a:ea typeface="Times New Roman" charset="0"/>
                <a:cs typeface="Times New Roman" charset="0"/>
              </a:rPr>
              <a:t>A prayer language </a:t>
            </a:r>
            <a:r>
              <a:rPr lang="mr-IN" sz="2200" dirty="0" smtClean="0">
                <a:solidFill>
                  <a:schemeClr val="bg1"/>
                </a:solidFill>
                <a:latin typeface="Times New Roman" charset="0"/>
                <a:ea typeface="Times New Roman" charset="0"/>
                <a:cs typeface="Times New Roman" charset="0"/>
              </a:rPr>
              <a:t>–</a:t>
            </a:r>
            <a:r>
              <a:rPr lang="en-US" sz="2200" dirty="0" smtClean="0">
                <a:solidFill>
                  <a:schemeClr val="bg1"/>
                </a:solidFill>
                <a:latin typeface="Times New Roman" charset="0"/>
                <a:ea typeface="Times New Roman" charset="0"/>
                <a:cs typeface="Times New Roman" charset="0"/>
              </a:rPr>
              <a:t> Holy Spirit provides words in prayer</a:t>
            </a:r>
          </a:p>
          <a:p>
            <a:pPr marL="457200" indent="-457200">
              <a:buFont typeface="+mj-lt"/>
              <a:buAutoNum type="arabicPeriod"/>
            </a:pPr>
            <a:r>
              <a:rPr lang="en-US" sz="2200" dirty="0" smtClean="0">
                <a:solidFill>
                  <a:schemeClr val="bg1"/>
                </a:solidFill>
                <a:latin typeface="Times New Roman" charset="0"/>
                <a:ea typeface="Times New Roman" charset="0"/>
                <a:cs typeface="Times New Roman" charset="0"/>
              </a:rPr>
              <a:t>Brings a message from God to a church (also needs gift of interpretation)</a:t>
            </a:r>
            <a:endParaRPr lang="en-AU" sz="2200" dirty="0" smtClean="0">
              <a:solidFill>
                <a:schemeClr val="bg1"/>
              </a:solidFill>
              <a:latin typeface="Times New Roman" charset="0"/>
              <a:ea typeface="Times New Roman" charset="0"/>
              <a:cs typeface="Times New Roman" charset="0"/>
            </a:endParaRPr>
          </a:p>
        </p:txBody>
      </p:sp>
      <p:sp>
        <p:nvSpPr>
          <p:cNvPr id="8" name="Rectangle 7"/>
          <p:cNvSpPr/>
          <p:nvPr/>
        </p:nvSpPr>
        <p:spPr>
          <a:xfrm>
            <a:off x="34552" y="41403"/>
            <a:ext cx="5184576" cy="769441"/>
          </a:xfrm>
          <a:prstGeom prst="rect">
            <a:avLst/>
          </a:prstGeom>
          <a:ln w="15875">
            <a:solidFill>
              <a:srgbClr val="FFFF00"/>
            </a:solidFill>
          </a:ln>
        </p:spPr>
        <p:txBody>
          <a:bodyPr wrap="square">
            <a:spAutoFit/>
          </a:bodyPr>
          <a:lstStyle/>
          <a:p>
            <a:r>
              <a:rPr lang="en-AU" sz="2200" dirty="0" smtClean="0">
                <a:solidFill>
                  <a:srgbClr val="FFFF00"/>
                </a:solidFill>
                <a:latin typeface="Times" charset="0"/>
                <a:ea typeface="Arial" charset="0"/>
                <a:cs typeface="Times New Roman" charset="0"/>
              </a:rPr>
              <a:t>A supernatural ability to speak in another language that you have never learned</a:t>
            </a:r>
            <a:endParaRPr lang="en-AU" sz="2200" dirty="0">
              <a:solidFill>
                <a:srgbClr val="FFFF00"/>
              </a:solidFill>
            </a:endParaRPr>
          </a:p>
        </p:txBody>
      </p:sp>
      <p:sp>
        <p:nvSpPr>
          <p:cNvPr id="2" name="TextBox 1"/>
          <p:cNvSpPr txBox="1"/>
          <p:nvPr/>
        </p:nvSpPr>
        <p:spPr>
          <a:xfrm>
            <a:off x="-39674" y="1909232"/>
            <a:ext cx="4639657" cy="369332"/>
          </a:xfrm>
          <a:prstGeom prst="rect">
            <a:avLst/>
          </a:prstGeom>
          <a:noFill/>
        </p:spPr>
        <p:txBody>
          <a:bodyPr wrap="square" rtlCol="0">
            <a:spAutoFit/>
          </a:bodyPr>
          <a:lstStyle/>
          <a:p>
            <a:r>
              <a:rPr lang="en-AU" u="sng" smtClean="0">
                <a:solidFill>
                  <a:srgbClr val="FFFF00"/>
                </a:solidFill>
              </a:rPr>
              <a:t>Unbiblical </a:t>
            </a:r>
            <a:r>
              <a:rPr lang="en-AU" u="sng" dirty="0" smtClean="0">
                <a:solidFill>
                  <a:srgbClr val="FFFF00"/>
                </a:solidFill>
              </a:rPr>
              <a:t>positions on the Gift of Tongues</a:t>
            </a:r>
            <a:endParaRPr lang="en-AU" u="sng" dirty="0">
              <a:solidFill>
                <a:srgbClr val="FFFF00"/>
              </a:solidFill>
            </a:endParaRPr>
          </a:p>
        </p:txBody>
      </p:sp>
      <p:sp>
        <p:nvSpPr>
          <p:cNvPr id="11" name="TextBox 10"/>
          <p:cNvSpPr txBox="1"/>
          <p:nvPr/>
        </p:nvSpPr>
        <p:spPr>
          <a:xfrm>
            <a:off x="522606" y="2223691"/>
            <a:ext cx="8604448" cy="1107996"/>
          </a:xfrm>
          <a:prstGeom prst="rect">
            <a:avLst/>
          </a:prstGeom>
          <a:noFill/>
          <a:ln w="15875">
            <a:noFill/>
          </a:ln>
        </p:spPr>
        <p:txBody>
          <a:bodyPr wrap="square" rtlCol="0">
            <a:spAutoFit/>
          </a:bodyPr>
          <a:lstStyle/>
          <a:p>
            <a:pPr marL="457200" indent="-457200">
              <a:buAutoNum type="arabicPeriod"/>
            </a:pPr>
            <a:r>
              <a:rPr lang="en-US" sz="2200" dirty="0" smtClean="0">
                <a:solidFill>
                  <a:srgbClr val="FFFF00"/>
                </a:solidFill>
                <a:latin typeface="Times New Roman" charset="0"/>
                <a:ea typeface="Times New Roman" charset="0"/>
                <a:cs typeface="Times New Roman" charset="0"/>
              </a:rPr>
              <a:t>If you don’t speak in tongues, you’re not filled with the Holy Spirit</a:t>
            </a:r>
          </a:p>
          <a:p>
            <a:pPr marL="457200" indent="-457200">
              <a:buAutoNum type="arabicPeriod"/>
            </a:pPr>
            <a:r>
              <a:rPr lang="en-US" sz="2200" dirty="0" smtClean="0">
                <a:solidFill>
                  <a:srgbClr val="FFFF00"/>
                </a:solidFill>
                <a:latin typeface="Times New Roman" charset="0"/>
                <a:ea typeface="Times New Roman" charset="0"/>
                <a:cs typeface="Times New Roman" charset="0"/>
              </a:rPr>
              <a:t>If you do speak in tongues, you’re a fake or demonic</a:t>
            </a:r>
          </a:p>
          <a:p>
            <a:pPr marL="457200" indent="-457200">
              <a:buAutoNum type="arabicPeriod"/>
            </a:pPr>
            <a:r>
              <a:rPr lang="en-US" sz="2200" dirty="0" smtClean="0">
                <a:solidFill>
                  <a:srgbClr val="FFFF00"/>
                </a:solidFill>
                <a:latin typeface="Times New Roman" charset="0"/>
                <a:ea typeface="Times New Roman" charset="0"/>
                <a:cs typeface="Times New Roman" charset="0"/>
              </a:rPr>
              <a:t>If you don’t speak in tongues, you’re not saved</a:t>
            </a:r>
            <a:endParaRPr lang="en-AU" sz="2200" dirty="0" smtClean="0">
              <a:solidFill>
                <a:srgbClr val="FFFF00"/>
              </a:solidFill>
              <a:latin typeface="Times New Roman" charset="0"/>
              <a:ea typeface="Times New Roman" charset="0"/>
              <a:cs typeface="Times New Roman" charset="0"/>
            </a:endParaRPr>
          </a:p>
        </p:txBody>
      </p:sp>
      <p:sp>
        <p:nvSpPr>
          <p:cNvPr id="18" name="TextBox 17"/>
          <p:cNvSpPr txBox="1"/>
          <p:nvPr/>
        </p:nvSpPr>
        <p:spPr>
          <a:xfrm>
            <a:off x="-42446" y="3270166"/>
            <a:ext cx="4639657" cy="369332"/>
          </a:xfrm>
          <a:prstGeom prst="rect">
            <a:avLst/>
          </a:prstGeom>
          <a:noFill/>
        </p:spPr>
        <p:txBody>
          <a:bodyPr wrap="square" rtlCol="0">
            <a:spAutoFit/>
          </a:bodyPr>
          <a:lstStyle/>
          <a:p>
            <a:r>
              <a:rPr lang="en-AU" u="sng" dirty="0" smtClean="0">
                <a:solidFill>
                  <a:srgbClr val="FFFF00"/>
                </a:solidFill>
              </a:rPr>
              <a:t>What the Bible teaches:</a:t>
            </a:r>
            <a:endParaRPr lang="en-AU" u="sng" dirty="0">
              <a:solidFill>
                <a:srgbClr val="FFFF00"/>
              </a:solidFill>
            </a:endParaRPr>
          </a:p>
        </p:txBody>
      </p:sp>
      <p:sp>
        <p:nvSpPr>
          <p:cNvPr id="19" name="TextBox 18"/>
          <p:cNvSpPr txBox="1"/>
          <p:nvPr/>
        </p:nvSpPr>
        <p:spPr>
          <a:xfrm>
            <a:off x="1752894" y="3497095"/>
            <a:ext cx="5688633" cy="954107"/>
          </a:xfrm>
          <a:prstGeom prst="rect">
            <a:avLst/>
          </a:prstGeom>
          <a:noFill/>
          <a:ln w="15875">
            <a:noFill/>
          </a:ln>
        </p:spPr>
        <p:txBody>
          <a:bodyPr wrap="square" rtlCol="0">
            <a:spAutoFit/>
          </a:bodyPr>
          <a:lstStyle/>
          <a:p>
            <a:r>
              <a:rPr lang="en-US" sz="2800" dirty="0" smtClean="0">
                <a:solidFill>
                  <a:srgbClr val="FFFF00"/>
                </a:solidFill>
                <a:latin typeface="Times New Roman" charset="0"/>
                <a:ea typeface="Times New Roman" charset="0"/>
                <a:cs typeface="Times New Roman" charset="0"/>
              </a:rPr>
              <a:t>The gift of languages, is a Spiritual Gift, given to some people, but not all</a:t>
            </a:r>
            <a:endParaRPr lang="en-AU" sz="2800" dirty="0" smtClean="0">
              <a:solidFill>
                <a:srgbClr val="FFFF00"/>
              </a:solidFill>
              <a:latin typeface="Times New Roman" charset="0"/>
              <a:ea typeface="Times New Roman" charset="0"/>
              <a:cs typeface="Times New Roman" charset="0"/>
            </a:endParaRPr>
          </a:p>
        </p:txBody>
      </p:sp>
      <p:sp>
        <p:nvSpPr>
          <p:cNvPr id="20" name="Rectangle 19"/>
          <p:cNvSpPr/>
          <p:nvPr/>
        </p:nvSpPr>
        <p:spPr>
          <a:xfrm>
            <a:off x="281145" y="4450968"/>
            <a:ext cx="7649794" cy="1200329"/>
          </a:xfrm>
          <a:prstGeom prst="rect">
            <a:avLst/>
          </a:prstGeom>
          <a:ln w="15875">
            <a:solidFill>
              <a:schemeClr val="bg1"/>
            </a:solidFill>
          </a:ln>
        </p:spPr>
        <p:txBody>
          <a:bodyPr wrap="square">
            <a:spAutoFit/>
          </a:bodyPr>
          <a:lstStyle/>
          <a:p>
            <a:r>
              <a:rPr lang="en-AU" sz="2400" dirty="0" smtClean="0">
                <a:solidFill>
                  <a:schemeClr val="bg1"/>
                </a:solidFill>
                <a:latin typeface="Times" charset="0"/>
                <a:ea typeface="Arial" charset="0"/>
                <a:cs typeface="Times New Roman" charset="0"/>
              </a:rPr>
              <a:t>Don’t be spiritually arrogant:  </a:t>
            </a:r>
          </a:p>
          <a:p>
            <a:pPr marL="342900" indent="-342900">
              <a:buFont typeface="Arial" charset="0"/>
              <a:buChar char="•"/>
            </a:pPr>
            <a:r>
              <a:rPr lang="en-AU" sz="2400" dirty="0" smtClean="0">
                <a:solidFill>
                  <a:schemeClr val="bg1"/>
                </a:solidFill>
                <a:latin typeface="Times" charset="0"/>
                <a:ea typeface="Arial" charset="0"/>
                <a:cs typeface="Times New Roman" charset="0"/>
              </a:rPr>
              <a:t>Don’t consider those without this gift as “unspiritual”</a:t>
            </a:r>
          </a:p>
          <a:p>
            <a:pPr marL="342900" indent="-342900">
              <a:buFont typeface="Arial" charset="0"/>
              <a:buChar char="•"/>
            </a:pPr>
            <a:r>
              <a:rPr lang="en-AU" sz="2400" dirty="0" smtClean="0">
                <a:solidFill>
                  <a:schemeClr val="bg1"/>
                </a:solidFill>
                <a:latin typeface="Times" charset="0"/>
                <a:ea typeface="Arial" charset="0"/>
                <a:cs typeface="Times New Roman" charset="0"/>
              </a:rPr>
              <a:t>Don’t judge by saying “this isn’t from God”</a:t>
            </a:r>
            <a:endParaRPr lang="en-AU" sz="2400" dirty="0">
              <a:solidFill>
                <a:schemeClr val="bg1"/>
              </a:solidFill>
            </a:endParaRPr>
          </a:p>
        </p:txBody>
      </p:sp>
      <p:sp>
        <p:nvSpPr>
          <p:cNvPr id="21" name="TextBox 20"/>
          <p:cNvSpPr txBox="1"/>
          <p:nvPr/>
        </p:nvSpPr>
        <p:spPr>
          <a:xfrm>
            <a:off x="7076581" y="2635731"/>
            <a:ext cx="1942372" cy="923330"/>
          </a:xfrm>
          <a:prstGeom prst="rect">
            <a:avLst/>
          </a:prstGeom>
          <a:noFill/>
          <a:ln w="15875">
            <a:solidFill>
              <a:schemeClr val="bg1"/>
            </a:solidFill>
          </a:ln>
        </p:spPr>
        <p:txBody>
          <a:bodyPr wrap="square" rtlCol="0">
            <a:spAutoFit/>
          </a:bodyPr>
          <a:lstStyle/>
          <a:p>
            <a:r>
              <a:rPr lang="en-AU" smtClean="0">
                <a:solidFill>
                  <a:schemeClr val="bg1"/>
                </a:solidFill>
                <a:latin typeface="Comic Sans MS" charset="0"/>
                <a:ea typeface="Comic Sans MS" charset="0"/>
                <a:cs typeface="Comic Sans MS" charset="0"/>
              </a:rPr>
              <a:t>Do </a:t>
            </a:r>
            <a:r>
              <a:rPr lang="en-AU" dirty="0" smtClean="0">
                <a:solidFill>
                  <a:schemeClr val="bg1"/>
                </a:solidFill>
                <a:latin typeface="Comic Sans MS" charset="0"/>
                <a:ea typeface="Comic Sans MS" charset="0"/>
                <a:cs typeface="Comic Sans MS" charset="0"/>
              </a:rPr>
              <a:t>not forbid speaking in tongues</a:t>
            </a:r>
            <a:endParaRPr lang="en-AU"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052573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45" y="374721"/>
            <a:ext cx="9122955" cy="1785104"/>
          </a:xfrm>
          <a:prstGeom prst="rect">
            <a:avLst/>
          </a:prstGeom>
          <a:noFill/>
          <a:ln w="15875">
            <a:noFill/>
          </a:ln>
        </p:spPr>
        <p:txBody>
          <a:bodyPr wrap="square" rtlCol="0">
            <a:spAutoFit/>
          </a:bodyPr>
          <a:lstStyle/>
          <a:p>
            <a:r>
              <a:rPr lang="en-US" sz="2200" dirty="0" smtClean="0">
                <a:solidFill>
                  <a:srgbClr val="FFFF00"/>
                </a:solidFill>
                <a:latin typeface="Times New Roman" charset="0"/>
                <a:ea typeface="Times New Roman" charset="0"/>
                <a:cs typeface="Times New Roman" charset="0"/>
              </a:rPr>
              <a:t>1.  Primarily a prayer language, between the one with the Gift, and God</a:t>
            </a:r>
          </a:p>
          <a:p>
            <a:r>
              <a:rPr lang="en-AU" sz="2200" dirty="0" smtClean="0">
                <a:solidFill>
                  <a:srgbClr val="FFFF00"/>
                </a:solidFill>
                <a:latin typeface="Times New Roman" charset="0"/>
                <a:ea typeface="Times New Roman" charset="0"/>
                <a:cs typeface="Times New Roman" charset="0"/>
              </a:rPr>
              <a:t>2.  Usually to be used in private prayer with God, so as not to exclude others</a:t>
            </a:r>
          </a:p>
          <a:p>
            <a:pPr marL="314325" indent="-314325"/>
            <a:r>
              <a:rPr lang="en-AU" sz="2200" dirty="0" smtClean="0">
                <a:solidFill>
                  <a:srgbClr val="FFFF00"/>
                </a:solidFill>
                <a:latin typeface="Times New Roman" charset="0"/>
                <a:ea typeface="Times New Roman" charset="0"/>
                <a:cs typeface="Times New Roman" charset="0"/>
              </a:rPr>
              <a:t>3.  </a:t>
            </a:r>
            <a:r>
              <a:rPr lang="en-AU" sz="2200" dirty="0" smtClean="0">
                <a:solidFill>
                  <a:srgbClr val="FFFF00"/>
                </a:solidFill>
                <a:latin typeface="Times New Roman" charset="0"/>
                <a:ea typeface="Times New Roman" charset="0"/>
                <a:cs typeface="Times New Roman" charset="0"/>
              </a:rPr>
              <a:t>Needs someone with a gift of interpretation before it is suitable to be used in group prayer / worship</a:t>
            </a:r>
          </a:p>
          <a:p>
            <a:pPr marL="314325" indent="-314325"/>
            <a:r>
              <a:rPr lang="en-AU" sz="2200" dirty="0" smtClean="0">
                <a:solidFill>
                  <a:srgbClr val="FFFF00"/>
                </a:solidFill>
                <a:latin typeface="Times New Roman" charset="0"/>
                <a:ea typeface="Times New Roman" charset="0"/>
                <a:cs typeface="Times New Roman" charset="0"/>
              </a:rPr>
              <a:t>4.  The value of shared prayer / agreed prayer</a:t>
            </a:r>
            <a:endParaRPr lang="en-AU" sz="2200" dirty="0" smtClean="0">
              <a:solidFill>
                <a:srgbClr val="FFFF00"/>
              </a:solidFill>
              <a:latin typeface="Times New Roman" charset="0"/>
              <a:ea typeface="Times New Roman" charset="0"/>
              <a:cs typeface="Times New Roman" charset="0"/>
            </a:endParaRPr>
          </a:p>
        </p:txBody>
      </p:sp>
      <p:sp>
        <p:nvSpPr>
          <p:cNvPr id="2" name="TextBox 1"/>
          <p:cNvSpPr txBox="1"/>
          <p:nvPr/>
        </p:nvSpPr>
        <p:spPr>
          <a:xfrm>
            <a:off x="-267" y="0"/>
            <a:ext cx="9087192" cy="461665"/>
          </a:xfrm>
          <a:prstGeom prst="rect">
            <a:avLst/>
          </a:prstGeom>
          <a:noFill/>
        </p:spPr>
        <p:txBody>
          <a:bodyPr wrap="square" rtlCol="0">
            <a:spAutoFit/>
          </a:bodyPr>
          <a:lstStyle/>
          <a:p>
            <a:pPr algn="ctr"/>
            <a:r>
              <a:rPr lang="en-AU" sz="2400" dirty="0" smtClean="0">
                <a:solidFill>
                  <a:schemeClr val="bg1"/>
                </a:solidFill>
              </a:rPr>
              <a:t>The use of the Spiritual Gift of Languages</a:t>
            </a:r>
            <a:endParaRPr lang="en-AU" sz="2400" dirty="0">
              <a:solidFill>
                <a:schemeClr val="bg1"/>
              </a:solidFill>
            </a:endParaRPr>
          </a:p>
        </p:txBody>
      </p:sp>
    </p:spTree>
    <p:extLst>
      <p:ext uri="{BB962C8B-B14F-4D97-AF65-F5344CB8AC3E}">
        <p14:creationId xmlns:p14="http://schemas.microsoft.com/office/powerpoint/2010/main" val="27362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584927"/>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400" b="1" baseline="30000" dirty="0">
                <a:solidFill>
                  <a:schemeClr val="bg1"/>
                </a:solidFill>
                <a:latin typeface="Comic Sans MS" charset="0"/>
                <a:ea typeface="Comic Sans MS" charset="0"/>
                <a:cs typeface="Comic Sans MS" charset="0"/>
              </a:rPr>
              <a:t>13 </a:t>
            </a:r>
            <a:r>
              <a:rPr lang="en-AU" sz="2400" dirty="0">
                <a:solidFill>
                  <a:schemeClr val="bg1"/>
                </a:solidFill>
                <a:latin typeface="Comic Sans MS" charset="0"/>
                <a:ea typeface="Comic Sans MS" charset="0"/>
                <a:cs typeface="Comic Sans MS" charset="0"/>
              </a:rPr>
              <a:t>Therefore, one who speaks in a tongue should pray that he may interpret.  </a:t>
            </a:r>
            <a:r>
              <a:rPr lang="en-AU" sz="2400" b="1" baseline="30000" dirty="0">
                <a:solidFill>
                  <a:schemeClr val="bg1"/>
                </a:solidFill>
                <a:latin typeface="Comic Sans MS" charset="0"/>
                <a:ea typeface="Comic Sans MS" charset="0"/>
                <a:cs typeface="Comic Sans MS" charset="0"/>
              </a:rPr>
              <a:t>14 </a:t>
            </a:r>
            <a:r>
              <a:rPr lang="en-AU" sz="2400" dirty="0">
                <a:solidFill>
                  <a:schemeClr val="bg1"/>
                </a:solidFill>
                <a:latin typeface="Comic Sans MS" charset="0"/>
                <a:ea typeface="Comic Sans MS" charset="0"/>
                <a:cs typeface="Comic Sans MS" charset="0"/>
              </a:rPr>
              <a:t>For if I pray in a tongue, my spirit prays but my mind is unfruitful.  </a:t>
            </a:r>
            <a:r>
              <a:rPr lang="en-AU" sz="2400" b="1" baseline="30000" dirty="0">
                <a:solidFill>
                  <a:schemeClr val="bg1"/>
                </a:solidFill>
                <a:latin typeface="Comic Sans MS" charset="0"/>
                <a:ea typeface="Comic Sans MS" charset="0"/>
                <a:cs typeface="Comic Sans MS" charset="0"/>
              </a:rPr>
              <a:t>15 </a:t>
            </a:r>
            <a:r>
              <a:rPr lang="en-AU" sz="2400" dirty="0">
                <a:solidFill>
                  <a:schemeClr val="bg1"/>
                </a:solidFill>
                <a:latin typeface="Comic Sans MS" charset="0"/>
                <a:ea typeface="Comic Sans MS" charset="0"/>
                <a:cs typeface="Comic Sans MS" charset="0"/>
              </a:rPr>
              <a:t>What am I to do?  I will pray with my spirit, but I will pray with my mind also;  I will sing praise with my spirit, but I will sing with my mind also.  </a:t>
            </a:r>
            <a:r>
              <a:rPr lang="en-AU" sz="2400" b="1" baseline="30000" dirty="0">
                <a:solidFill>
                  <a:schemeClr val="bg1"/>
                </a:solidFill>
                <a:latin typeface="Comic Sans MS" charset="0"/>
                <a:ea typeface="Comic Sans MS" charset="0"/>
                <a:cs typeface="Comic Sans MS" charset="0"/>
              </a:rPr>
              <a:t>16 </a:t>
            </a:r>
            <a:r>
              <a:rPr lang="en-AU" sz="2400" dirty="0">
                <a:solidFill>
                  <a:schemeClr val="bg1"/>
                </a:solidFill>
                <a:latin typeface="Comic Sans MS" charset="0"/>
                <a:ea typeface="Comic Sans MS" charset="0"/>
                <a:cs typeface="Comic Sans MS" charset="0"/>
              </a:rPr>
              <a:t>Otherwise, if you give thanks with your spirit, how can anyone in the position of an outsider say “Amen” to your thanksgiving when he does not know what you are saying?  </a:t>
            </a:r>
            <a:r>
              <a:rPr lang="en-AU" sz="2400" b="1" baseline="30000" dirty="0">
                <a:solidFill>
                  <a:schemeClr val="bg1"/>
                </a:solidFill>
                <a:latin typeface="Comic Sans MS" charset="0"/>
                <a:ea typeface="Comic Sans MS" charset="0"/>
                <a:cs typeface="Comic Sans MS" charset="0"/>
              </a:rPr>
              <a:t>17 </a:t>
            </a:r>
            <a:r>
              <a:rPr lang="en-AU" sz="2400" dirty="0">
                <a:solidFill>
                  <a:schemeClr val="bg1"/>
                </a:solidFill>
                <a:latin typeface="Comic Sans MS" charset="0"/>
                <a:ea typeface="Comic Sans MS" charset="0"/>
                <a:cs typeface="Comic Sans MS" charset="0"/>
              </a:rPr>
              <a:t>For you may be giving thanks well enough, but the other person is not being built up.  </a:t>
            </a:r>
            <a:r>
              <a:rPr lang="en-AU" sz="2400" b="1" baseline="30000" dirty="0">
                <a:solidFill>
                  <a:schemeClr val="bg1"/>
                </a:solidFill>
                <a:latin typeface="Comic Sans MS" charset="0"/>
                <a:ea typeface="Comic Sans MS" charset="0"/>
                <a:cs typeface="Comic Sans MS" charset="0"/>
              </a:rPr>
              <a:t>18 </a:t>
            </a:r>
            <a:r>
              <a:rPr lang="en-AU" sz="2400" dirty="0">
                <a:solidFill>
                  <a:schemeClr val="bg1"/>
                </a:solidFill>
                <a:latin typeface="Comic Sans MS" charset="0"/>
                <a:ea typeface="Comic Sans MS" charset="0"/>
                <a:cs typeface="Comic Sans MS" charset="0"/>
              </a:rPr>
              <a:t>I thank God that I speak in tongues more than all of you.  </a:t>
            </a:r>
            <a:r>
              <a:rPr lang="en-AU" sz="2400" b="1" baseline="30000" dirty="0">
                <a:solidFill>
                  <a:schemeClr val="bg1"/>
                </a:solidFill>
                <a:latin typeface="Comic Sans MS" charset="0"/>
                <a:ea typeface="Comic Sans MS" charset="0"/>
                <a:cs typeface="Comic Sans MS" charset="0"/>
              </a:rPr>
              <a:t>19 </a:t>
            </a:r>
            <a:r>
              <a:rPr lang="en-AU" sz="2400" dirty="0">
                <a:solidFill>
                  <a:schemeClr val="bg1"/>
                </a:solidFill>
                <a:latin typeface="Comic Sans MS" charset="0"/>
                <a:ea typeface="Comic Sans MS" charset="0"/>
                <a:cs typeface="Comic Sans MS" charset="0"/>
              </a:rPr>
              <a:t>Nevertheless, in church I would rather speak five words with my mind in order to instruct others, than ten thousand words in a tongue.</a:t>
            </a:r>
            <a:endParaRPr lang="en-GB" sz="2400" dirty="0">
              <a:solidFill>
                <a:schemeClr val="bg1"/>
              </a:solidFill>
              <a:effectLst/>
              <a:latin typeface="Comic Sans MS" charset="0"/>
              <a:ea typeface="Comic Sans MS" charset="0"/>
              <a:cs typeface="Comic Sans MS" charset="0"/>
            </a:endParaRPr>
          </a:p>
        </p:txBody>
      </p:sp>
    </p:spTree>
    <p:extLst>
      <p:ext uri="{BB962C8B-B14F-4D97-AF65-F5344CB8AC3E}">
        <p14:creationId xmlns:p14="http://schemas.microsoft.com/office/powerpoint/2010/main" val="991138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28" y="625252"/>
            <a:ext cx="9122955" cy="2462213"/>
          </a:xfrm>
          <a:prstGeom prst="rect">
            <a:avLst/>
          </a:prstGeom>
          <a:noFill/>
          <a:ln w="15875">
            <a:noFill/>
          </a:ln>
        </p:spPr>
        <p:txBody>
          <a:bodyPr wrap="square" rtlCol="0">
            <a:spAutoFit/>
          </a:bodyPr>
          <a:lstStyle/>
          <a:p>
            <a:pPr marL="457200" indent="-457200">
              <a:buFont typeface="+mj-lt"/>
              <a:buAutoNum type="arabicPeriod"/>
            </a:pPr>
            <a:r>
              <a:rPr lang="en-US" sz="2200" dirty="0" smtClean="0">
                <a:solidFill>
                  <a:srgbClr val="FFFF00"/>
                </a:solidFill>
                <a:latin typeface="Times New Roman" charset="0"/>
                <a:ea typeface="Times New Roman" charset="0"/>
                <a:cs typeface="Times New Roman" charset="0"/>
              </a:rPr>
              <a:t>Primarily a prayer language, between the one with the Gift, and God</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Usually to be used in private prayer with God, so as not to exclude others</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Needs someone with a gift of interpretation before it is suitable to be used in group prayer / worship</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The value of shared prayer / agreed prayer</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Worship is best as a product of both mind and spirit</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Tongues (gift of languages) is a sign for unbelievers</a:t>
            </a:r>
            <a:endParaRPr lang="en-AU" sz="2200" dirty="0" smtClean="0">
              <a:solidFill>
                <a:srgbClr val="FFFF00"/>
              </a:solidFill>
              <a:latin typeface="Times New Roman" charset="0"/>
              <a:ea typeface="Times New Roman" charset="0"/>
              <a:cs typeface="Times New Roman" charset="0"/>
            </a:endParaRPr>
          </a:p>
        </p:txBody>
      </p:sp>
      <p:sp>
        <p:nvSpPr>
          <p:cNvPr id="2" name="TextBox 1"/>
          <p:cNvSpPr txBox="1"/>
          <p:nvPr/>
        </p:nvSpPr>
        <p:spPr>
          <a:xfrm>
            <a:off x="-267" y="0"/>
            <a:ext cx="9087192" cy="461665"/>
          </a:xfrm>
          <a:prstGeom prst="rect">
            <a:avLst/>
          </a:prstGeom>
          <a:noFill/>
        </p:spPr>
        <p:txBody>
          <a:bodyPr wrap="square" rtlCol="0">
            <a:spAutoFit/>
          </a:bodyPr>
          <a:lstStyle/>
          <a:p>
            <a:pPr algn="ctr"/>
            <a:r>
              <a:rPr lang="en-AU" sz="2400" dirty="0" smtClean="0">
                <a:solidFill>
                  <a:srgbClr val="FFFF00"/>
                </a:solidFill>
              </a:rPr>
              <a:t>The use of </a:t>
            </a:r>
            <a:r>
              <a:rPr lang="en-AU" sz="2400" smtClean="0">
                <a:solidFill>
                  <a:srgbClr val="FFFF00"/>
                </a:solidFill>
              </a:rPr>
              <a:t>the Spiritual Gift of Languages</a:t>
            </a:r>
            <a:endParaRPr lang="en-AU" sz="2400">
              <a:solidFill>
                <a:srgbClr val="FFFF00"/>
              </a:solidFill>
            </a:endParaRPr>
          </a:p>
        </p:txBody>
      </p:sp>
      <p:sp>
        <p:nvSpPr>
          <p:cNvPr id="4" name="TextBox 3"/>
          <p:cNvSpPr txBox="1"/>
          <p:nvPr/>
        </p:nvSpPr>
        <p:spPr>
          <a:xfrm>
            <a:off x="396551" y="3001516"/>
            <a:ext cx="8747449" cy="830997"/>
          </a:xfrm>
          <a:prstGeom prst="rect">
            <a:avLst/>
          </a:prstGeom>
          <a:noFill/>
        </p:spPr>
        <p:txBody>
          <a:bodyPr wrap="square" rtlCol="0">
            <a:spAutoFit/>
          </a:bodyPr>
          <a:lstStyle/>
          <a:p>
            <a:pPr marL="285750" indent="-285750">
              <a:buFont typeface="Arial" charset="0"/>
              <a:buChar char="•"/>
            </a:pPr>
            <a:r>
              <a:rPr lang="en-AU" sz="2300" dirty="0" smtClean="0">
                <a:solidFill>
                  <a:schemeClr val="bg1"/>
                </a:solidFill>
                <a:latin typeface="Times New Roman" charset="0"/>
                <a:ea typeface="Times New Roman" charset="0"/>
                <a:cs typeface="Times New Roman" charset="0"/>
              </a:rPr>
              <a:t>Just as Jesus told parables so that unbelievers wouldn’t ‘get it’, the gift of languages doesn’t generally bring </a:t>
            </a:r>
            <a:r>
              <a:rPr lang="en-AU" sz="2300" smtClean="0">
                <a:solidFill>
                  <a:schemeClr val="bg1"/>
                </a:solidFill>
                <a:latin typeface="Times New Roman" charset="0"/>
                <a:ea typeface="Times New Roman" charset="0"/>
                <a:cs typeface="Times New Roman" charset="0"/>
              </a:rPr>
              <a:t>an unbeliever to faith either.</a:t>
            </a:r>
            <a:endParaRPr lang="en-AU" sz="2300">
              <a:solidFill>
                <a:schemeClr val="bg1"/>
              </a:solidFill>
              <a:latin typeface="Times New Roman" charset="0"/>
              <a:ea typeface="Times New Roman" charset="0"/>
              <a:cs typeface="Times New Roman" charset="0"/>
            </a:endParaRPr>
          </a:p>
        </p:txBody>
      </p:sp>
      <p:sp>
        <p:nvSpPr>
          <p:cNvPr id="5" name="TextBox 4"/>
          <p:cNvSpPr txBox="1"/>
          <p:nvPr/>
        </p:nvSpPr>
        <p:spPr>
          <a:xfrm>
            <a:off x="23528" y="3721596"/>
            <a:ext cx="9122955" cy="430887"/>
          </a:xfrm>
          <a:prstGeom prst="rect">
            <a:avLst/>
          </a:prstGeom>
          <a:noFill/>
          <a:ln w="15875">
            <a:noFill/>
          </a:ln>
        </p:spPr>
        <p:txBody>
          <a:bodyPr wrap="square" rtlCol="0">
            <a:spAutoFit/>
          </a:bodyPr>
          <a:lstStyle/>
          <a:p>
            <a:pPr marL="457200" indent="-457200">
              <a:buFont typeface="+mj-lt"/>
              <a:buAutoNum type="arabicPeriod" startAt="7"/>
            </a:pPr>
            <a:r>
              <a:rPr lang="en-US" sz="2200" dirty="0" smtClean="0">
                <a:solidFill>
                  <a:srgbClr val="FFFF00"/>
                </a:solidFill>
                <a:latin typeface="Times New Roman" charset="0"/>
                <a:ea typeface="Times New Roman" charset="0"/>
                <a:cs typeface="Times New Roman" charset="0"/>
              </a:rPr>
              <a:t>Worship should be orderly</a:t>
            </a:r>
          </a:p>
        </p:txBody>
      </p:sp>
    </p:spTree>
    <p:extLst>
      <p:ext uri="{BB962C8B-B14F-4D97-AF65-F5344CB8AC3E}">
        <p14:creationId xmlns:p14="http://schemas.microsoft.com/office/powerpoint/2010/main" val="213328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3281860"/>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600" b="1" baseline="30000" dirty="0">
                <a:solidFill>
                  <a:schemeClr val="bg1"/>
                </a:solidFill>
                <a:latin typeface="Comic Sans MS" charset="0"/>
                <a:ea typeface="Comic Sans MS" charset="0"/>
                <a:cs typeface="Comic Sans MS" charset="0"/>
              </a:rPr>
              <a:t>26 </a:t>
            </a:r>
            <a:r>
              <a:rPr lang="en-AU" sz="2600" dirty="0">
                <a:solidFill>
                  <a:schemeClr val="bg1"/>
                </a:solidFill>
                <a:latin typeface="Comic Sans MS" charset="0"/>
                <a:ea typeface="Comic Sans MS" charset="0"/>
                <a:cs typeface="Comic Sans MS" charset="0"/>
              </a:rPr>
              <a:t>What then, brothers?  When you come together, each one has a hymn, a lesson, a revelation, a tongue, or an interpretation.  </a:t>
            </a:r>
            <a:r>
              <a:rPr lang="en-AU" sz="2600" dirty="0">
                <a:solidFill>
                  <a:srgbClr val="FFFF00"/>
                </a:solidFill>
                <a:latin typeface="Comic Sans MS" charset="0"/>
                <a:ea typeface="Comic Sans MS" charset="0"/>
                <a:cs typeface="Comic Sans MS" charset="0"/>
              </a:rPr>
              <a:t>Let all things be done for building up.  </a:t>
            </a:r>
            <a:r>
              <a:rPr lang="en-AU" sz="2600" b="1" baseline="30000" dirty="0">
                <a:solidFill>
                  <a:srgbClr val="FFFF00"/>
                </a:solidFill>
                <a:latin typeface="Comic Sans MS" charset="0"/>
                <a:ea typeface="Comic Sans MS" charset="0"/>
                <a:cs typeface="Comic Sans MS" charset="0"/>
              </a:rPr>
              <a:t>27 </a:t>
            </a:r>
            <a:r>
              <a:rPr lang="en-AU" sz="2600" dirty="0">
                <a:solidFill>
                  <a:srgbClr val="FFFF00"/>
                </a:solidFill>
                <a:latin typeface="Comic Sans MS" charset="0"/>
                <a:ea typeface="Comic Sans MS" charset="0"/>
                <a:cs typeface="Comic Sans MS" charset="0"/>
              </a:rPr>
              <a:t>If any speak in a tongue, let there be only two or at most three, and each in turn, and let someone interpret.  </a:t>
            </a:r>
            <a:r>
              <a:rPr lang="en-AU" sz="2600" b="1" baseline="30000" dirty="0">
                <a:solidFill>
                  <a:srgbClr val="FFFF00"/>
                </a:solidFill>
                <a:latin typeface="Comic Sans MS" charset="0"/>
                <a:ea typeface="Comic Sans MS" charset="0"/>
                <a:cs typeface="Comic Sans MS" charset="0"/>
              </a:rPr>
              <a:t>28 </a:t>
            </a:r>
            <a:r>
              <a:rPr lang="en-AU" sz="2600" dirty="0">
                <a:solidFill>
                  <a:srgbClr val="FFFF00"/>
                </a:solidFill>
                <a:latin typeface="Comic Sans MS" charset="0"/>
                <a:ea typeface="Comic Sans MS" charset="0"/>
                <a:cs typeface="Comic Sans MS" charset="0"/>
              </a:rPr>
              <a:t>But if there is no one to interpret, let each of them keep silent in church and speak to himself and to God.</a:t>
            </a:r>
            <a:endParaRPr lang="en-GB" sz="2600" dirty="0">
              <a:solidFill>
                <a:srgbClr val="FFFF00"/>
              </a:solidFill>
              <a:effectLst/>
              <a:latin typeface="Comic Sans MS" charset="0"/>
              <a:ea typeface="Comic Sans MS" charset="0"/>
              <a:cs typeface="Comic Sans MS" charset="0"/>
            </a:endParaRPr>
          </a:p>
        </p:txBody>
      </p:sp>
    </p:spTree>
    <p:extLst>
      <p:ext uri="{BB962C8B-B14F-4D97-AF65-F5344CB8AC3E}">
        <p14:creationId xmlns:p14="http://schemas.microsoft.com/office/powerpoint/2010/main" val="1280724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43" y="409228"/>
            <a:ext cx="9122955" cy="2462213"/>
          </a:xfrm>
          <a:prstGeom prst="rect">
            <a:avLst/>
          </a:prstGeom>
          <a:noFill/>
          <a:ln w="15875">
            <a:noFill/>
          </a:ln>
        </p:spPr>
        <p:txBody>
          <a:bodyPr wrap="square" rtlCol="0">
            <a:spAutoFit/>
          </a:bodyPr>
          <a:lstStyle/>
          <a:p>
            <a:pPr marL="457200" indent="-457200">
              <a:buFont typeface="+mj-lt"/>
              <a:buAutoNum type="arabicPeriod"/>
            </a:pPr>
            <a:r>
              <a:rPr lang="en-US" sz="2200" dirty="0" smtClean="0">
                <a:solidFill>
                  <a:srgbClr val="FFFF00"/>
                </a:solidFill>
                <a:latin typeface="Times New Roman" charset="0"/>
                <a:ea typeface="Times New Roman" charset="0"/>
                <a:cs typeface="Times New Roman" charset="0"/>
              </a:rPr>
              <a:t>Primarily a prayer language, between the one with the Gift, and God</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Usually to be used in private prayer with God, so as not to exclude others</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Needs someone with a gift of interpretation before it is suitable to be used in group prayer / worship</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The value of shared prayer / agreed prayer</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Worship is best as a product of both mind and spirit</a:t>
            </a:r>
          </a:p>
          <a:p>
            <a:pPr marL="457200" indent="-457200">
              <a:buFont typeface="+mj-lt"/>
              <a:buAutoNum type="arabicPeriod"/>
            </a:pPr>
            <a:r>
              <a:rPr lang="en-AU" sz="2200" dirty="0" smtClean="0">
                <a:solidFill>
                  <a:srgbClr val="FFFF00"/>
                </a:solidFill>
                <a:latin typeface="Times New Roman" charset="0"/>
                <a:ea typeface="Times New Roman" charset="0"/>
                <a:cs typeface="Times New Roman" charset="0"/>
              </a:rPr>
              <a:t>Tongues (gift of languages) is a sign for unbelievers</a:t>
            </a:r>
            <a:endParaRPr lang="en-AU" sz="2200" dirty="0" smtClean="0">
              <a:solidFill>
                <a:srgbClr val="FFFF00"/>
              </a:solidFill>
              <a:latin typeface="Times New Roman" charset="0"/>
              <a:ea typeface="Times New Roman" charset="0"/>
              <a:cs typeface="Times New Roman" charset="0"/>
            </a:endParaRPr>
          </a:p>
        </p:txBody>
      </p:sp>
      <p:sp>
        <p:nvSpPr>
          <p:cNvPr id="2" name="TextBox 1"/>
          <p:cNvSpPr txBox="1"/>
          <p:nvPr/>
        </p:nvSpPr>
        <p:spPr>
          <a:xfrm>
            <a:off x="-267" y="0"/>
            <a:ext cx="9087192" cy="461665"/>
          </a:xfrm>
          <a:prstGeom prst="rect">
            <a:avLst/>
          </a:prstGeom>
          <a:noFill/>
        </p:spPr>
        <p:txBody>
          <a:bodyPr wrap="square" rtlCol="0">
            <a:spAutoFit/>
          </a:bodyPr>
          <a:lstStyle/>
          <a:p>
            <a:pPr algn="ctr"/>
            <a:r>
              <a:rPr lang="en-AU" sz="2400" u="sng" dirty="0" smtClean="0">
                <a:solidFill>
                  <a:srgbClr val="FFFF00"/>
                </a:solidFill>
              </a:rPr>
              <a:t>The use of the Spiritual Gift of Languages</a:t>
            </a:r>
            <a:endParaRPr lang="en-AU" sz="2400" u="sng" dirty="0">
              <a:solidFill>
                <a:srgbClr val="FFFF00"/>
              </a:solidFill>
            </a:endParaRPr>
          </a:p>
        </p:txBody>
      </p:sp>
      <p:sp>
        <p:nvSpPr>
          <p:cNvPr id="4" name="TextBox 3"/>
          <p:cNvSpPr txBox="1"/>
          <p:nvPr/>
        </p:nvSpPr>
        <p:spPr>
          <a:xfrm>
            <a:off x="397566" y="2785492"/>
            <a:ext cx="8747449" cy="830997"/>
          </a:xfrm>
          <a:prstGeom prst="rect">
            <a:avLst/>
          </a:prstGeom>
          <a:noFill/>
        </p:spPr>
        <p:txBody>
          <a:bodyPr wrap="square" rtlCol="0">
            <a:spAutoFit/>
          </a:bodyPr>
          <a:lstStyle/>
          <a:p>
            <a:pPr marL="285750" indent="-285750">
              <a:buFont typeface="Arial" charset="0"/>
              <a:buChar char="•"/>
            </a:pPr>
            <a:r>
              <a:rPr lang="en-AU" sz="2300" dirty="0" smtClean="0">
                <a:solidFill>
                  <a:schemeClr val="bg1"/>
                </a:solidFill>
                <a:latin typeface="Times New Roman" charset="0"/>
                <a:ea typeface="Times New Roman" charset="0"/>
                <a:cs typeface="Times New Roman" charset="0"/>
              </a:rPr>
              <a:t>Just as Jesus told parables so that unbelievers wouldn’t ‘get it’, the gift of languages doesn’t generally bring an unbeliever to faith either.</a:t>
            </a:r>
            <a:endParaRPr lang="en-AU" sz="2300" dirty="0">
              <a:solidFill>
                <a:schemeClr val="bg1"/>
              </a:solidFill>
              <a:latin typeface="Times New Roman" charset="0"/>
              <a:ea typeface="Times New Roman" charset="0"/>
              <a:cs typeface="Times New Roman" charset="0"/>
            </a:endParaRPr>
          </a:p>
        </p:txBody>
      </p:sp>
      <p:sp>
        <p:nvSpPr>
          <p:cNvPr id="5" name="TextBox 4"/>
          <p:cNvSpPr txBox="1"/>
          <p:nvPr/>
        </p:nvSpPr>
        <p:spPr>
          <a:xfrm>
            <a:off x="24543" y="3505572"/>
            <a:ext cx="9122955" cy="430887"/>
          </a:xfrm>
          <a:prstGeom prst="rect">
            <a:avLst/>
          </a:prstGeom>
          <a:noFill/>
          <a:ln w="15875">
            <a:noFill/>
          </a:ln>
        </p:spPr>
        <p:txBody>
          <a:bodyPr wrap="square" rtlCol="0">
            <a:spAutoFit/>
          </a:bodyPr>
          <a:lstStyle/>
          <a:p>
            <a:pPr marL="457200" indent="-457200">
              <a:buFont typeface="+mj-lt"/>
              <a:buAutoNum type="arabicPeriod" startAt="7"/>
            </a:pPr>
            <a:r>
              <a:rPr lang="en-US" sz="2200" dirty="0" smtClean="0">
                <a:solidFill>
                  <a:srgbClr val="FFFF00"/>
                </a:solidFill>
                <a:latin typeface="Times New Roman" charset="0"/>
                <a:ea typeface="Times New Roman" charset="0"/>
                <a:cs typeface="Times New Roman" charset="0"/>
              </a:rPr>
              <a:t>Worship should be orderly</a:t>
            </a:r>
          </a:p>
        </p:txBody>
      </p:sp>
      <p:sp>
        <p:nvSpPr>
          <p:cNvPr id="6" name="TextBox 5"/>
          <p:cNvSpPr txBox="1"/>
          <p:nvPr/>
        </p:nvSpPr>
        <p:spPr>
          <a:xfrm>
            <a:off x="3708919" y="3505572"/>
            <a:ext cx="5436096" cy="446276"/>
          </a:xfrm>
          <a:prstGeom prst="rect">
            <a:avLst/>
          </a:prstGeom>
          <a:noFill/>
        </p:spPr>
        <p:txBody>
          <a:bodyPr wrap="square" rtlCol="0">
            <a:spAutoFit/>
          </a:bodyPr>
          <a:lstStyle/>
          <a:p>
            <a:pPr marL="285750" indent="-285750">
              <a:buFont typeface="Arial" charset="0"/>
              <a:buChar char="•"/>
            </a:pPr>
            <a:r>
              <a:rPr lang="en-AU" sz="2300" dirty="0" smtClean="0">
                <a:solidFill>
                  <a:schemeClr val="bg1"/>
                </a:solidFill>
                <a:latin typeface="Times New Roman" charset="0"/>
                <a:ea typeface="Times New Roman" charset="0"/>
                <a:cs typeface="Times New Roman" charset="0"/>
              </a:rPr>
              <a:t>In a group, only if there is an interpreter</a:t>
            </a:r>
            <a:endParaRPr lang="en-AU" sz="2300" dirty="0">
              <a:solidFill>
                <a:schemeClr val="bg1"/>
              </a:solidFill>
              <a:latin typeface="Times New Roman" charset="0"/>
              <a:ea typeface="Times New Roman" charset="0"/>
              <a:cs typeface="Times New Roman" charset="0"/>
            </a:endParaRPr>
          </a:p>
        </p:txBody>
      </p:sp>
      <p:sp>
        <p:nvSpPr>
          <p:cNvPr id="7" name="TextBox 6"/>
          <p:cNvSpPr txBox="1"/>
          <p:nvPr/>
        </p:nvSpPr>
        <p:spPr>
          <a:xfrm>
            <a:off x="386207" y="3885667"/>
            <a:ext cx="6562057" cy="446276"/>
          </a:xfrm>
          <a:prstGeom prst="rect">
            <a:avLst/>
          </a:prstGeom>
          <a:noFill/>
        </p:spPr>
        <p:txBody>
          <a:bodyPr wrap="square" rtlCol="0">
            <a:spAutoFit/>
          </a:bodyPr>
          <a:lstStyle/>
          <a:p>
            <a:pPr marL="285750" indent="-285750">
              <a:buFont typeface="Arial" charset="0"/>
              <a:buChar char="•"/>
            </a:pPr>
            <a:r>
              <a:rPr lang="en-AU" sz="2300" dirty="0" smtClean="0">
                <a:solidFill>
                  <a:schemeClr val="bg1"/>
                </a:solidFill>
                <a:latin typeface="Times New Roman" charset="0"/>
                <a:ea typeface="Times New Roman" charset="0"/>
                <a:cs typeface="Times New Roman" charset="0"/>
              </a:rPr>
              <a:t>No more than 2 or 3 people should speak in tongues</a:t>
            </a:r>
          </a:p>
        </p:txBody>
      </p:sp>
      <p:sp>
        <p:nvSpPr>
          <p:cNvPr id="8" name="TextBox 7"/>
          <p:cNvSpPr txBox="1"/>
          <p:nvPr/>
        </p:nvSpPr>
        <p:spPr>
          <a:xfrm>
            <a:off x="7092280" y="3885667"/>
            <a:ext cx="2163969" cy="446276"/>
          </a:xfrm>
          <a:prstGeom prst="rect">
            <a:avLst/>
          </a:prstGeom>
          <a:noFill/>
        </p:spPr>
        <p:txBody>
          <a:bodyPr wrap="square" rtlCol="0">
            <a:spAutoFit/>
          </a:bodyPr>
          <a:lstStyle/>
          <a:p>
            <a:pPr marL="285750" indent="-285750">
              <a:buFont typeface="Arial" charset="0"/>
              <a:buChar char="•"/>
            </a:pPr>
            <a:r>
              <a:rPr lang="en-AU" sz="2300" smtClean="0">
                <a:solidFill>
                  <a:schemeClr val="bg1"/>
                </a:solidFill>
                <a:latin typeface="Times New Roman" charset="0"/>
                <a:ea typeface="Times New Roman" charset="0"/>
                <a:cs typeface="Times New Roman" charset="0"/>
              </a:rPr>
              <a:t>One </a:t>
            </a:r>
            <a:r>
              <a:rPr lang="en-AU" sz="2300" dirty="0" smtClean="0">
                <a:solidFill>
                  <a:schemeClr val="bg1"/>
                </a:solidFill>
                <a:latin typeface="Times New Roman" charset="0"/>
                <a:ea typeface="Times New Roman" charset="0"/>
                <a:cs typeface="Times New Roman" charset="0"/>
              </a:rPr>
              <a:t>at a time.</a:t>
            </a:r>
            <a:endParaRPr lang="en-AU" sz="2300" dirty="0">
              <a:solidFill>
                <a:schemeClr val="bg1"/>
              </a:solidFill>
              <a:latin typeface="Times New Roman" charset="0"/>
              <a:ea typeface="Times New Roman" charset="0"/>
              <a:cs typeface="Times New Roman" charset="0"/>
            </a:endParaRPr>
          </a:p>
        </p:txBody>
      </p:sp>
      <p:sp>
        <p:nvSpPr>
          <p:cNvPr id="9" name="TextBox 8"/>
          <p:cNvSpPr txBox="1"/>
          <p:nvPr/>
        </p:nvSpPr>
        <p:spPr>
          <a:xfrm>
            <a:off x="14352" y="4225652"/>
            <a:ext cx="9122955" cy="430887"/>
          </a:xfrm>
          <a:prstGeom prst="rect">
            <a:avLst/>
          </a:prstGeom>
          <a:noFill/>
          <a:ln w="15875">
            <a:noFill/>
          </a:ln>
        </p:spPr>
        <p:txBody>
          <a:bodyPr wrap="square" rtlCol="0">
            <a:spAutoFit/>
          </a:bodyPr>
          <a:lstStyle/>
          <a:p>
            <a:pPr marL="457200" indent="-457200">
              <a:buFont typeface="+mj-lt"/>
              <a:buAutoNum type="arabicPeriod" startAt="8"/>
            </a:pPr>
            <a:r>
              <a:rPr lang="en-US" sz="2200" dirty="0" smtClean="0">
                <a:solidFill>
                  <a:srgbClr val="FFFF00"/>
                </a:solidFill>
                <a:latin typeface="Times New Roman" charset="0"/>
                <a:ea typeface="Times New Roman" charset="0"/>
                <a:cs typeface="Times New Roman" charset="0"/>
              </a:rPr>
              <a:t>Don’t be ashamed of </a:t>
            </a:r>
            <a:r>
              <a:rPr lang="en-US" sz="2200" dirty="0" smtClean="0">
                <a:solidFill>
                  <a:srgbClr val="FFFF00"/>
                </a:solidFill>
                <a:latin typeface="Times New Roman" charset="0"/>
                <a:ea typeface="Times New Roman" charset="0"/>
                <a:cs typeface="Times New Roman" charset="0"/>
              </a:rPr>
              <a:t>the gift of Languages</a:t>
            </a:r>
            <a:endParaRPr lang="en-US" sz="2200" dirty="0" smtClean="0">
              <a:solidFill>
                <a:srgbClr val="FFFF00"/>
              </a:solidFill>
              <a:latin typeface="Times New Roman" charset="0"/>
              <a:ea typeface="Times New Roman" charset="0"/>
              <a:cs typeface="Times New Roman" charset="0"/>
            </a:endParaRPr>
          </a:p>
        </p:txBody>
      </p:sp>
      <p:sp>
        <p:nvSpPr>
          <p:cNvPr id="10" name="TextBox 9"/>
          <p:cNvSpPr txBox="1"/>
          <p:nvPr/>
        </p:nvSpPr>
        <p:spPr>
          <a:xfrm>
            <a:off x="386207" y="4528629"/>
            <a:ext cx="8640960" cy="800219"/>
          </a:xfrm>
          <a:prstGeom prst="rect">
            <a:avLst/>
          </a:prstGeom>
          <a:noFill/>
        </p:spPr>
        <p:txBody>
          <a:bodyPr wrap="square" rtlCol="0">
            <a:spAutoFit/>
          </a:bodyPr>
          <a:lstStyle/>
          <a:p>
            <a:pPr marL="285750" indent="-285750">
              <a:buFont typeface="Arial" charset="0"/>
              <a:buChar char="•"/>
            </a:pPr>
            <a:r>
              <a:rPr lang="en-AU" sz="2300" dirty="0" smtClean="0">
                <a:solidFill>
                  <a:schemeClr val="bg1"/>
                </a:solidFill>
                <a:latin typeface="Times New Roman" charset="0"/>
                <a:ea typeface="Times New Roman" charset="0"/>
                <a:cs typeface="Times New Roman" charset="0"/>
              </a:rPr>
              <a:t>With the gifts God gives us, we complement/need each other</a:t>
            </a:r>
          </a:p>
          <a:p>
            <a:pPr marL="285750" indent="-285750">
              <a:buFont typeface="Arial" charset="0"/>
              <a:buChar char="•"/>
            </a:pPr>
            <a:r>
              <a:rPr lang="en-AU" sz="2300" dirty="0" smtClean="0">
                <a:solidFill>
                  <a:schemeClr val="bg1"/>
                </a:solidFill>
                <a:latin typeface="Times New Roman" charset="0"/>
                <a:ea typeface="Times New Roman" charset="0"/>
                <a:cs typeface="Times New Roman" charset="0"/>
              </a:rPr>
              <a:t>A gift that ‘rarely gets let out in public’, but still needed</a:t>
            </a:r>
          </a:p>
        </p:txBody>
      </p:sp>
      <p:sp>
        <p:nvSpPr>
          <p:cNvPr id="11" name="TextBox 10"/>
          <p:cNvSpPr txBox="1"/>
          <p:nvPr/>
        </p:nvSpPr>
        <p:spPr>
          <a:xfrm>
            <a:off x="0" y="5253335"/>
            <a:ext cx="2051720" cy="461665"/>
          </a:xfrm>
          <a:prstGeom prst="rect">
            <a:avLst/>
          </a:prstGeom>
          <a:noFill/>
        </p:spPr>
        <p:txBody>
          <a:bodyPr wrap="square" rtlCol="0">
            <a:spAutoFit/>
          </a:bodyPr>
          <a:lstStyle/>
          <a:p>
            <a:r>
              <a:rPr lang="en-AU" sz="2400" u="sng" dirty="0" smtClean="0">
                <a:solidFill>
                  <a:srgbClr val="FFFF00"/>
                </a:solidFill>
              </a:rPr>
              <a:t>Pursue Love</a:t>
            </a:r>
            <a:endParaRPr lang="en-AU" sz="2400" u="sng" dirty="0">
              <a:solidFill>
                <a:srgbClr val="FFFF00"/>
              </a:solidFill>
            </a:endParaRPr>
          </a:p>
        </p:txBody>
      </p:sp>
      <p:sp>
        <p:nvSpPr>
          <p:cNvPr id="12" name="TextBox 11"/>
          <p:cNvSpPr txBox="1"/>
          <p:nvPr/>
        </p:nvSpPr>
        <p:spPr>
          <a:xfrm>
            <a:off x="1835696" y="5283866"/>
            <a:ext cx="6562057" cy="446276"/>
          </a:xfrm>
          <a:prstGeom prst="rect">
            <a:avLst/>
          </a:prstGeom>
          <a:noFill/>
        </p:spPr>
        <p:txBody>
          <a:bodyPr wrap="square" rtlCol="0">
            <a:spAutoFit/>
          </a:bodyPr>
          <a:lstStyle/>
          <a:p>
            <a:pPr marL="285750" indent="-285750">
              <a:buFont typeface="Arial" charset="0"/>
              <a:buChar char="•"/>
            </a:pPr>
            <a:r>
              <a:rPr lang="en-AU" sz="2300" dirty="0" smtClean="0">
                <a:solidFill>
                  <a:schemeClr val="bg1"/>
                </a:solidFill>
                <a:latin typeface="Times New Roman" charset="0"/>
                <a:ea typeface="Times New Roman" charset="0"/>
                <a:cs typeface="Times New Roman" charset="0"/>
              </a:rPr>
              <a:t>Gifts are given to build up the church we are in</a:t>
            </a:r>
          </a:p>
        </p:txBody>
      </p:sp>
    </p:spTree>
    <p:extLst>
      <p:ext uri="{BB962C8B-B14F-4D97-AF65-F5344CB8AC3E}">
        <p14:creationId xmlns:p14="http://schemas.microsoft.com/office/powerpoint/2010/main" val="20439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447645"/>
          </a:xfrm>
          <a:prstGeom prst="rect">
            <a:avLst/>
          </a:prstGeom>
          <a:noFill/>
          <a:ln w="9525">
            <a:noFill/>
            <a:miter lim="800000"/>
            <a:headEnd/>
            <a:tailEnd/>
          </a:ln>
        </p:spPr>
        <p:txBody>
          <a:bodyPr wrap="square">
            <a:prstTxWarp prst="textNoShape">
              <a:avLst/>
            </a:prstTxWarp>
            <a:spAutoFit/>
          </a:bodyPr>
          <a:lstStyle/>
          <a:p>
            <a:pPr>
              <a:spcAft>
                <a:spcPts val="0"/>
              </a:spcAft>
            </a:pPr>
            <a:r>
              <a:rPr lang="en-AU" sz="2900" b="1" dirty="0">
                <a:solidFill>
                  <a:schemeClr val="bg1"/>
                </a:solidFill>
                <a:latin typeface="Times New Roman" charset="0"/>
                <a:ea typeface="Arial" charset="0"/>
              </a:rPr>
              <a:t>14 </a:t>
            </a:r>
            <a:r>
              <a:rPr lang="en-AU" sz="2900" dirty="0">
                <a:solidFill>
                  <a:schemeClr val="bg1"/>
                </a:solidFill>
                <a:latin typeface="Times New Roman" charset="0"/>
                <a:ea typeface="Arial" charset="0"/>
              </a:rPr>
              <a:t>Pursue love, and earnestly desire the spiritual gifts, especially that you may prophesy.  </a:t>
            </a:r>
            <a:r>
              <a:rPr lang="en-AU" sz="2900" b="1" baseline="30000" dirty="0">
                <a:solidFill>
                  <a:schemeClr val="bg1"/>
                </a:solidFill>
                <a:latin typeface="Times New Roman" charset="0"/>
                <a:ea typeface="Arial" charset="0"/>
              </a:rPr>
              <a:t>2 </a:t>
            </a:r>
            <a:r>
              <a:rPr lang="en-AU" sz="2900" dirty="0">
                <a:solidFill>
                  <a:schemeClr val="bg1"/>
                </a:solidFill>
                <a:latin typeface="Times New Roman" charset="0"/>
                <a:ea typeface="Arial" charset="0"/>
              </a:rPr>
              <a:t>For one who speaks in a tongue speaks not to men but to God;  for no one understands him, but he utters mysteries in the Spirit.  </a:t>
            </a:r>
            <a:r>
              <a:rPr lang="en-AU" sz="2900" b="1" baseline="30000" dirty="0">
                <a:solidFill>
                  <a:schemeClr val="bg1"/>
                </a:solidFill>
                <a:latin typeface="Times New Roman" charset="0"/>
                <a:ea typeface="Arial" charset="0"/>
              </a:rPr>
              <a:t>3 </a:t>
            </a:r>
            <a:r>
              <a:rPr lang="en-AU" sz="2900" dirty="0">
                <a:solidFill>
                  <a:schemeClr val="bg1"/>
                </a:solidFill>
                <a:latin typeface="Times New Roman" charset="0"/>
                <a:ea typeface="Arial" charset="0"/>
              </a:rPr>
              <a:t>On the other hand, the one who prophesies speaks to people for their </a:t>
            </a:r>
            <a:r>
              <a:rPr lang="en-AU" sz="2900" dirty="0" err="1">
                <a:solidFill>
                  <a:schemeClr val="bg1"/>
                </a:solidFill>
                <a:latin typeface="Times New Roman" charset="0"/>
                <a:ea typeface="Arial" charset="0"/>
              </a:rPr>
              <a:t>upbuilding</a:t>
            </a:r>
            <a:r>
              <a:rPr lang="en-AU" sz="2900" dirty="0">
                <a:solidFill>
                  <a:schemeClr val="bg1"/>
                </a:solidFill>
                <a:latin typeface="Times New Roman" charset="0"/>
                <a:ea typeface="Arial" charset="0"/>
              </a:rPr>
              <a:t> and encouragement and consolation.  </a:t>
            </a:r>
            <a:r>
              <a:rPr lang="en-AU" sz="2900" b="1" baseline="30000" dirty="0">
                <a:solidFill>
                  <a:schemeClr val="bg1"/>
                </a:solidFill>
                <a:latin typeface="Times New Roman" charset="0"/>
                <a:ea typeface="Arial" charset="0"/>
              </a:rPr>
              <a:t>4 </a:t>
            </a:r>
            <a:r>
              <a:rPr lang="en-AU" sz="2900" dirty="0">
                <a:solidFill>
                  <a:schemeClr val="bg1"/>
                </a:solidFill>
                <a:latin typeface="Times New Roman" charset="0"/>
                <a:ea typeface="Arial" charset="0"/>
              </a:rPr>
              <a:t>The one who speaks in a tongue builds up himself, but the one who prophesies builds up the church.  </a:t>
            </a:r>
            <a:r>
              <a:rPr lang="en-AU" sz="2900" b="1" baseline="30000" dirty="0">
                <a:solidFill>
                  <a:schemeClr val="bg1"/>
                </a:solidFill>
                <a:latin typeface="Times New Roman" charset="0"/>
                <a:ea typeface="Arial" charset="0"/>
              </a:rPr>
              <a:t>5 </a:t>
            </a:r>
            <a:r>
              <a:rPr lang="en-AU" sz="2900" dirty="0">
                <a:solidFill>
                  <a:schemeClr val="bg1"/>
                </a:solidFill>
                <a:latin typeface="Times New Roman" charset="0"/>
                <a:ea typeface="Arial" charset="0"/>
              </a:rPr>
              <a:t>Now I want you all to speak in tongues, but even more to prophesy.  The one who prophesies is greater than the one who speaks in tongues, unless someone interprets, so that the church may be built up.</a:t>
            </a:r>
            <a:r>
              <a:rPr lang="en-GB" sz="2900" dirty="0">
                <a:solidFill>
                  <a:schemeClr val="bg1"/>
                </a:solidFill>
              </a:rPr>
              <a:t> </a:t>
            </a:r>
            <a:endParaRPr lang="en-GB" sz="29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909768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533951"/>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3100" b="1" baseline="30000" dirty="0">
                <a:solidFill>
                  <a:schemeClr val="bg1"/>
                </a:solidFill>
                <a:latin typeface="Times New Roman" charset="0"/>
                <a:ea typeface="Arial" charset="0"/>
              </a:rPr>
              <a:t>6 </a:t>
            </a:r>
            <a:r>
              <a:rPr lang="en-AU" sz="3100" dirty="0">
                <a:solidFill>
                  <a:schemeClr val="bg1"/>
                </a:solidFill>
                <a:latin typeface="Times New Roman" charset="0"/>
                <a:ea typeface="Arial" charset="0"/>
              </a:rPr>
              <a:t>Now, brothers, if I come to you speaking in tongues, how will I benefit you unless I bring you some revelation or knowledge or prophecy or teaching?  </a:t>
            </a:r>
            <a:r>
              <a:rPr lang="en-AU" sz="3100" b="1" baseline="30000" dirty="0">
                <a:solidFill>
                  <a:schemeClr val="bg1"/>
                </a:solidFill>
                <a:latin typeface="Times New Roman" charset="0"/>
                <a:ea typeface="Arial" charset="0"/>
              </a:rPr>
              <a:t>7 </a:t>
            </a:r>
            <a:r>
              <a:rPr lang="en-AU" sz="3100" dirty="0">
                <a:solidFill>
                  <a:schemeClr val="bg1"/>
                </a:solidFill>
                <a:latin typeface="Times New Roman" charset="0"/>
                <a:ea typeface="Arial" charset="0"/>
              </a:rPr>
              <a:t>If even lifeless instruments, such as the flute or the harp, do not give distinct notes, how will anyone know what is played?  </a:t>
            </a:r>
            <a:r>
              <a:rPr lang="en-AU" sz="3100" b="1" baseline="30000" dirty="0">
                <a:solidFill>
                  <a:schemeClr val="bg1"/>
                </a:solidFill>
                <a:latin typeface="Times New Roman" charset="0"/>
                <a:ea typeface="Arial" charset="0"/>
              </a:rPr>
              <a:t>8 </a:t>
            </a:r>
            <a:r>
              <a:rPr lang="en-AU" sz="3100" dirty="0">
                <a:solidFill>
                  <a:schemeClr val="bg1"/>
                </a:solidFill>
                <a:latin typeface="Times New Roman" charset="0"/>
                <a:ea typeface="Arial" charset="0"/>
              </a:rPr>
              <a:t>And if the bugle gives an indistinct sound, who will get ready for battle?  </a:t>
            </a:r>
            <a:r>
              <a:rPr lang="en-AU" sz="3100" b="1" baseline="30000" dirty="0">
                <a:solidFill>
                  <a:schemeClr val="bg1"/>
                </a:solidFill>
                <a:latin typeface="Times New Roman" charset="0"/>
                <a:ea typeface="Arial" charset="0"/>
              </a:rPr>
              <a:t>9 </a:t>
            </a:r>
            <a:r>
              <a:rPr lang="en-AU" sz="3100" dirty="0">
                <a:solidFill>
                  <a:schemeClr val="bg1"/>
                </a:solidFill>
                <a:latin typeface="Times New Roman" charset="0"/>
                <a:ea typeface="Arial" charset="0"/>
              </a:rPr>
              <a:t>So with yourselves, if with your tongue you utter speech that is not intelligible, how will anyone know what is said?  For you will be speaking into the air.</a:t>
            </a:r>
            <a:r>
              <a:rPr lang="en-GB" sz="3100" dirty="0">
                <a:solidFill>
                  <a:schemeClr val="bg1"/>
                </a:solidFill>
              </a:rPr>
              <a:t> </a:t>
            </a:r>
            <a:endParaRPr lang="en-GB" sz="31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391945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023683"/>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900" b="1" baseline="30000" dirty="0">
                <a:solidFill>
                  <a:schemeClr val="bg1"/>
                </a:solidFill>
                <a:latin typeface="Times New Roman" charset="0"/>
                <a:ea typeface="Arial" charset="0"/>
                <a:cs typeface="Times New Roman" charset="0"/>
              </a:rPr>
              <a:t>10 </a:t>
            </a:r>
            <a:r>
              <a:rPr lang="en-AU" sz="2900" dirty="0">
                <a:solidFill>
                  <a:schemeClr val="bg1"/>
                </a:solidFill>
                <a:latin typeface="Times New Roman" charset="0"/>
                <a:ea typeface="Arial" charset="0"/>
                <a:cs typeface="Times New Roman" charset="0"/>
              </a:rPr>
              <a:t>There are doubtless many different languages in the world, and none is without meaning, </a:t>
            </a:r>
            <a:r>
              <a:rPr lang="en-AU" sz="2900" b="1" baseline="30000" dirty="0">
                <a:solidFill>
                  <a:schemeClr val="bg1"/>
                </a:solidFill>
                <a:latin typeface="Times New Roman" charset="0"/>
                <a:ea typeface="Arial" charset="0"/>
                <a:cs typeface="Times New Roman" charset="0"/>
              </a:rPr>
              <a:t>11 </a:t>
            </a:r>
            <a:r>
              <a:rPr lang="en-AU" sz="2900" dirty="0">
                <a:solidFill>
                  <a:schemeClr val="bg1"/>
                </a:solidFill>
                <a:latin typeface="Times New Roman" charset="0"/>
                <a:ea typeface="Arial" charset="0"/>
                <a:cs typeface="Times New Roman" charset="0"/>
              </a:rPr>
              <a:t>but if I do not know the meaning of the language, I will be a foreigner to the speaker and the speaker a foreigner to me.  </a:t>
            </a:r>
            <a:r>
              <a:rPr lang="en-AU" sz="2900" b="1" baseline="30000" dirty="0">
                <a:solidFill>
                  <a:schemeClr val="bg1"/>
                </a:solidFill>
                <a:latin typeface="Times New Roman" charset="0"/>
                <a:ea typeface="Arial" charset="0"/>
                <a:cs typeface="Times New Roman" charset="0"/>
              </a:rPr>
              <a:t>12 </a:t>
            </a:r>
            <a:r>
              <a:rPr lang="en-AU" sz="2900" dirty="0">
                <a:solidFill>
                  <a:schemeClr val="bg1"/>
                </a:solidFill>
                <a:latin typeface="Times New Roman" charset="0"/>
                <a:ea typeface="Arial" charset="0"/>
                <a:cs typeface="Times New Roman" charset="0"/>
              </a:rPr>
              <a:t>So with yourselves, since you are eager for manifestations of the Spirit, strive to excel in building up the church. </a:t>
            </a:r>
            <a:endParaRPr lang="en-GB" sz="2900" dirty="0">
              <a:solidFill>
                <a:schemeClr val="bg1"/>
              </a:solidFill>
              <a:latin typeface="Calibri" charset="0"/>
              <a:ea typeface="Arial" charset="0"/>
              <a:cs typeface="Times New Roman" charset="0"/>
            </a:endParaRPr>
          </a:p>
          <a:p>
            <a:pPr indent="152400">
              <a:lnSpc>
                <a:spcPct val="115000"/>
              </a:lnSpc>
              <a:spcAft>
                <a:spcPts val="0"/>
              </a:spcAft>
            </a:pPr>
            <a:r>
              <a:rPr lang="en-AU" sz="2900" dirty="0">
                <a:solidFill>
                  <a:schemeClr val="bg1"/>
                </a:solidFill>
                <a:latin typeface="Times New Roman" charset="0"/>
                <a:ea typeface="Arial" charset="0"/>
                <a:cs typeface="Times New Roman" charset="0"/>
              </a:rPr>
              <a:t> </a:t>
            </a:r>
            <a:endParaRPr lang="en-GB" sz="2900" dirty="0">
              <a:solidFill>
                <a:schemeClr val="bg1"/>
              </a:solidFill>
              <a:latin typeface="Calibri" charset="0"/>
              <a:ea typeface="Arial" charset="0"/>
              <a:cs typeface="Times New Roman" charset="0"/>
            </a:endParaRPr>
          </a:p>
          <a:p>
            <a:r>
              <a:rPr lang="en-AU" sz="2900" b="1" baseline="30000" dirty="0">
                <a:solidFill>
                  <a:schemeClr val="bg1"/>
                </a:solidFill>
                <a:latin typeface="Times New Roman" charset="0"/>
                <a:ea typeface="Arial" charset="0"/>
              </a:rPr>
              <a:t>13 </a:t>
            </a:r>
            <a:r>
              <a:rPr lang="en-AU" sz="2900" dirty="0">
                <a:solidFill>
                  <a:schemeClr val="bg1"/>
                </a:solidFill>
                <a:latin typeface="Times New Roman" charset="0"/>
                <a:ea typeface="Arial" charset="0"/>
              </a:rPr>
              <a:t>Therefore, one who speaks in a tongue should pray that he may interpret.  </a:t>
            </a:r>
            <a:r>
              <a:rPr lang="en-AU" sz="2900" b="1" baseline="30000" dirty="0">
                <a:solidFill>
                  <a:schemeClr val="bg1"/>
                </a:solidFill>
                <a:latin typeface="Times New Roman" charset="0"/>
                <a:ea typeface="Arial" charset="0"/>
              </a:rPr>
              <a:t>14 </a:t>
            </a:r>
            <a:r>
              <a:rPr lang="en-AU" sz="2900" dirty="0">
                <a:solidFill>
                  <a:schemeClr val="bg1"/>
                </a:solidFill>
                <a:latin typeface="Times New Roman" charset="0"/>
                <a:ea typeface="Arial" charset="0"/>
              </a:rPr>
              <a:t>For if I pray in a tongue, my spirit prays but my mind is unfruitful.</a:t>
            </a:r>
            <a:r>
              <a:rPr lang="en-GB" sz="2900" dirty="0">
                <a:solidFill>
                  <a:schemeClr val="bg1"/>
                </a:solidFill>
              </a:rPr>
              <a:t> </a:t>
            </a:r>
            <a:endParaRPr lang="en-GB" sz="29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109906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170646"/>
          </a:xfrm>
          <a:prstGeom prst="rect">
            <a:avLst/>
          </a:prstGeom>
          <a:noFill/>
          <a:ln w="9525">
            <a:noFill/>
            <a:miter lim="800000"/>
            <a:headEnd/>
            <a:tailEnd/>
          </a:ln>
        </p:spPr>
        <p:txBody>
          <a:bodyPr wrap="square">
            <a:prstTxWarp prst="textNoShape">
              <a:avLst/>
            </a:prstTxWarp>
            <a:spAutoFit/>
          </a:bodyPr>
          <a:lstStyle/>
          <a:p>
            <a:pPr>
              <a:spcAft>
                <a:spcPts val="0"/>
              </a:spcAft>
            </a:pPr>
            <a:r>
              <a:rPr lang="en-AU" sz="3000" b="1" baseline="30000" dirty="0">
                <a:solidFill>
                  <a:schemeClr val="bg1"/>
                </a:solidFill>
                <a:latin typeface="Times New Roman" charset="0"/>
                <a:ea typeface="Arial" charset="0"/>
              </a:rPr>
              <a:t>15 </a:t>
            </a:r>
            <a:r>
              <a:rPr lang="en-AU" sz="3000" dirty="0">
                <a:solidFill>
                  <a:schemeClr val="bg1"/>
                </a:solidFill>
                <a:latin typeface="Times New Roman" charset="0"/>
                <a:ea typeface="Arial" charset="0"/>
              </a:rPr>
              <a:t>What am I to do?  I will pray with my spirit, but I will pray with my mind also;  I will sing praise with my spirit, but I will sing with my mind also.  </a:t>
            </a:r>
            <a:r>
              <a:rPr lang="en-AU" sz="3000" b="1" baseline="30000" dirty="0">
                <a:solidFill>
                  <a:schemeClr val="bg1"/>
                </a:solidFill>
                <a:latin typeface="Times New Roman" charset="0"/>
                <a:ea typeface="Arial" charset="0"/>
              </a:rPr>
              <a:t>16 </a:t>
            </a:r>
            <a:r>
              <a:rPr lang="en-AU" sz="3000" dirty="0">
                <a:solidFill>
                  <a:schemeClr val="bg1"/>
                </a:solidFill>
                <a:latin typeface="Times New Roman" charset="0"/>
                <a:ea typeface="Arial" charset="0"/>
              </a:rPr>
              <a:t>Otherwise, if you give thanks with your spirit, how can anyone in the position of an outsider say “Amen” to your thanksgiving when he does not know what you are saying?  </a:t>
            </a:r>
            <a:r>
              <a:rPr lang="en-AU" sz="3000" b="1" baseline="30000" dirty="0">
                <a:solidFill>
                  <a:schemeClr val="bg1"/>
                </a:solidFill>
                <a:latin typeface="Times New Roman" charset="0"/>
                <a:ea typeface="Arial" charset="0"/>
              </a:rPr>
              <a:t>17 </a:t>
            </a:r>
            <a:r>
              <a:rPr lang="en-AU" sz="3000" dirty="0">
                <a:solidFill>
                  <a:schemeClr val="bg1"/>
                </a:solidFill>
                <a:latin typeface="Times New Roman" charset="0"/>
                <a:ea typeface="Arial" charset="0"/>
              </a:rPr>
              <a:t>For you may be giving thanks well enough, but the other person is not being built up.  </a:t>
            </a:r>
            <a:r>
              <a:rPr lang="en-AU" sz="3000" b="1" baseline="30000" dirty="0">
                <a:solidFill>
                  <a:schemeClr val="bg1"/>
                </a:solidFill>
                <a:latin typeface="Times New Roman" charset="0"/>
                <a:ea typeface="Arial" charset="0"/>
              </a:rPr>
              <a:t>18 </a:t>
            </a:r>
            <a:r>
              <a:rPr lang="en-AU" sz="3000" dirty="0">
                <a:solidFill>
                  <a:schemeClr val="bg1"/>
                </a:solidFill>
                <a:latin typeface="Times New Roman" charset="0"/>
                <a:ea typeface="Arial" charset="0"/>
              </a:rPr>
              <a:t>I thank God that I speak in tongues more than all of you.  </a:t>
            </a:r>
            <a:r>
              <a:rPr lang="en-AU" sz="3000" b="1" baseline="30000" dirty="0">
                <a:solidFill>
                  <a:schemeClr val="bg1"/>
                </a:solidFill>
                <a:latin typeface="Times New Roman" charset="0"/>
                <a:ea typeface="Arial" charset="0"/>
              </a:rPr>
              <a:t>19 </a:t>
            </a:r>
            <a:r>
              <a:rPr lang="en-AU" sz="3000" dirty="0">
                <a:solidFill>
                  <a:schemeClr val="bg1"/>
                </a:solidFill>
                <a:latin typeface="Times New Roman" charset="0"/>
                <a:ea typeface="Arial" charset="0"/>
              </a:rPr>
              <a:t>Nevertheless, in church I would rather speak five words with my mind in order to instruct others, than ten thousand words in a tongue.</a:t>
            </a:r>
            <a:r>
              <a:rPr lang="en-GB" sz="3000" dirty="0">
                <a:solidFill>
                  <a:schemeClr val="bg1"/>
                </a:solidFill>
              </a:rPr>
              <a:t> </a:t>
            </a:r>
            <a:endParaRPr lang="en-GB" sz="30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847288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007781"/>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800" b="1" baseline="30000" dirty="0">
                <a:solidFill>
                  <a:schemeClr val="bg1"/>
                </a:solidFill>
                <a:latin typeface="Times New Roman" charset="0"/>
                <a:ea typeface="Arial" charset="0"/>
              </a:rPr>
              <a:t>20 </a:t>
            </a:r>
            <a:r>
              <a:rPr lang="en-AU" sz="2800" dirty="0">
                <a:solidFill>
                  <a:schemeClr val="bg1"/>
                </a:solidFill>
                <a:latin typeface="Times New Roman" charset="0"/>
                <a:ea typeface="Arial" charset="0"/>
              </a:rPr>
              <a:t>Brothers, do not be children in your thinking.  Be infants in evil, but in your thinking be mature.  </a:t>
            </a:r>
            <a:r>
              <a:rPr lang="en-AU" sz="2800" b="1" baseline="30000" dirty="0">
                <a:solidFill>
                  <a:schemeClr val="bg1"/>
                </a:solidFill>
                <a:latin typeface="Times New Roman" charset="0"/>
                <a:ea typeface="Arial" charset="0"/>
              </a:rPr>
              <a:t>21 </a:t>
            </a:r>
            <a:r>
              <a:rPr lang="en-AU" sz="2800" dirty="0">
                <a:solidFill>
                  <a:schemeClr val="bg1"/>
                </a:solidFill>
                <a:latin typeface="Times New Roman" charset="0"/>
                <a:ea typeface="Arial" charset="0"/>
              </a:rPr>
              <a:t>In the Law it is written, “By people of strange tongues and by the lips of foreigners will I speak to this people, and even then they will not listen to me, says the Lord.”  </a:t>
            </a:r>
            <a:r>
              <a:rPr lang="en-AU" sz="2800" b="1" baseline="30000" dirty="0">
                <a:solidFill>
                  <a:schemeClr val="bg1"/>
                </a:solidFill>
                <a:latin typeface="Times New Roman" charset="0"/>
                <a:ea typeface="Arial" charset="0"/>
              </a:rPr>
              <a:t>22 </a:t>
            </a:r>
            <a:r>
              <a:rPr lang="en-AU" sz="2800" dirty="0">
                <a:solidFill>
                  <a:schemeClr val="bg1"/>
                </a:solidFill>
                <a:latin typeface="Times New Roman" charset="0"/>
                <a:ea typeface="Arial" charset="0"/>
              </a:rPr>
              <a:t>Thus tongues are a sign not for believers but for unbelievers, while prophecy is a sign not for unbelievers but for believers.  </a:t>
            </a:r>
            <a:r>
              <a:rPr lang="en-AU" sz="2800" b="1" baseline="30000" dirty="0">
                <a:solidFill>
                  <a:schemeClr val="bg1"/>
                </a:solidFill>
                <a:latin typeface="Times New Roman" charset="0"/>
                <a:ea typeface="Arial" charset="0"/>
              </a:rPr>
              <a:t>23 </a:t>
            </a:r>
            <a:r>
              <a:rPr lang="en-AU" sz="2800" dirty="0">
                <a:solidFill>
                  <a:schemeClr val="bg1"/>
                </a:solidFill>
                <a:latin typeface="Times New Roman" charset="0"/>
                <a:ea typeface="Arial" charset="0"/>
              </a:rPr>
              <a:t>If, therefore, the whole church comes together and all speak in tongues, and outsiders or unbelievers enter, will they not say that you are out of your minds</a:t>
            </a:r>
            <a:r>
              <a:rPr lang="en-AU" sz="2800">
                <a:solidFill>
                  <a:schemeClr val="bg1"/>
                </a:solidFill>
                <a:latin typeface="Times New Roman" charset="0"/>
                <a:ea typeface="Arial" charset="0"/>
              </a:rPr>
              <a:t>?  </a:t>
            </a:r>
            <a:r>
              <a:rPr lang="en-AU" sz="2800" smtClean="0">
                <a:solidFill>
                  <a:schemeClr val="bg1"/>
                </a:solidFill>
                <a:latin typeface="Times New Roman" charset="0"/>
                <a:ea typeface="Arial" charset="0"/>
              </a:rPr>
              <a:t> </a:t>
            </a:r>
            <a:endParaRPr lang="en-GB" sz="28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202953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4724370"/>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800" b="1" baseline="30000" dirty="0">
                <a:solidFill>
                  <a:schemeClr val="bg1"/>
                </a:solidFill>
                <a:latin typeface="Times New Roman" charset="0"/>
                <a:ea typeface="Arial" charset="0"/>
                <a:cs typeface="Times New Roman" charset="0"/>
              </a:rPr>
              <a:t>24 </a:t>
            </a:r>
            <a:r>
              <a:rPr lang="en-AU" sz="2800" dirty="0">
                <a:solidFill>
                  <a:schemeClr val="bg1"/>
                </a:solidFill>
                <a:latin typeface="Times New Roman" charset="0"/>
                <a:ea typeface="Arial" charset="0"/>
                <a:cs typeface="Times New Roman" charset="0"/>
              </a:rPr>
              <a:t>But if all prophesy, and an unbeliever or outsider enters, he is convicted by all, he is called to account by all, </a:t>
            </a:r>
            <a:r>
              <a:rPr lang="en-AU" sz="2800" b="1" baseline="30000" dirty="0">
                <a:solidFill>
                  <a:schemeClr val="bg1"/>
                </a:solidFill>
                <a:latin typeface="Times New Roman" charset="0"/>
                <a:ea typeface="Arial" charset="0"/>
                <a:cs typeface="Times New Roman" charset="0"/>
              </a:rPr>
              <a:t>25 </a:t>
            </a:r>
            <a:r>
              <a:rPr lang="en-AU" sz="2800" dirty="0">
                <a:solidFill>
                  <a:schemeClr val="bg1"/>
                </a:solidFill>
                <a:latin typeface="Times New Roman" charset="0"/>
                <a:ea typeface="Arial" charset="0"/>
                <a:cs typeface="Times New Roman" charset="0"/>
              </a:rPr>
              <a:t>the secrets of his heart are disclosed, and so, falling on his face, he will worship God and declare that God is really among you. </a:t>
            </a:r>
            <a:endParaRPr lang="en-GB" sz="2800" dirty="0">
              <a:solidFill>
                <a:schemeClr val="bg1"/>
              </a:solidFill>
              <a:latin typeface="Calibri" charset="0"/>
              <a:ea typeface="Arial" charset="0"/>
              <a:cs typeface="Times New Roman" charset="0"/>
            </a:endParaRPr>
          </a:p>
          <a:p>
            <a:pPr indent="152400">
              <a:lnSpc>
                <a:spcPct val="115000"/>
              </a:lnSpc>
              <a:spcAft>
                <a:spcPts val="0"/>
              </a:spcAft>
            </a:pPr>
            <a:r>
              <a:rPr lang="en-AU" sz="2800" dirty="0">
                <a:solidFill>
                  <a:schemeClr val="bg1"/>
                </a:solidFill>
                <a:latin typeface="Times New Roman" charset="0"/>
                <a:ea typeface="Arial" charset="0"/>
                <a:cs typeface="Times New Roman" charset="0"/>
              </a:rPr>
              <a:t> </a:t>
            </a:r>
            <a:endParaRPr lang="en-US" sz="2800" dirty="0" smtClean="0">
              <a:solidFill>
                <a:schemeClr val="bg1"/>
              </a:solidFill>
              <a:latin typeface="Calibri" charset="0"/>
              <a:ea typeface="Arial" charset="0"/>
              <a:cs typeface="Times New Roman" charset="0"/>
            </a:endParaRPr>
          </a:p>
          <a:p>
            <a:r>
              <a:rPr lang="en-AU" sz="2800" b="1" baseline="30000" dirty="0" smtClean="0">
                <a:solidFill>
                  <a:schemeClr val="bg1"/>
                </a:solidFill>
                <a:latin typeface="Times New Roman" charset="0"/>
                <a:ea typeface="Arial" charset="0"/>
              </a:rPr>
              <a:t>26</a:t>
            </a:r>
            <a:r>
              <a:rPr lang="en-AU" sz="2800" b="1" baseline="30000" dirty="0">
                <a:solidFill>
                  <a:schemeClr val="bg1"/>
                </a:solidFill>
                <a:latin typeface="Times New Roman" charset="0"/>
                <a:ea typeface="Arial" charset="0"/>
              </a:rPr>
              <a:t> </a:t>
            </a:r>
            <a:r>
              <a:rPr lang="en-AU" sz="2800" dirty="0">
                <a:solidFill>
                  <a:schemeClr val="bg1"/>
                </a:solidFill>
                <a:latin typeface="Times New Roman" charset="0"/>
                <a:ea typeface="Arial" charset="0"/>
              </a:rPr>
              <a:t>What then, brothers?  When you come together, each one has a hymn, a lesson, a revelation, a tongue, or an interpretation.  Let all things be done for building up.  </a:t>
            </a:r>
            <a:r>
              <a:rPr lang="en-AU" sz="2800" b="1" baseline="30000" dirty="0">
                <a:solidFill>
                  <a:schemeClr val="bg1"/>
                </a:solidFill>
                <a:latin typeface="Times New Roman" charset="0"/>
                <a:ea typeface="Arial" charset="0"/>
              </a:rPr>
              <a:t>27 </a:t>
            </a:r>
            <a:r>
              <a:rPr lang="en-AU" sz="2800" dirty="0">
                <a:solidFill>
                  <a:schemeClr val="bg1"/>
                </a:solidFill>
                <a:latin typeface="Times New Roman" charset="0"/>
                <a:ea typeface="Arial" charset="0"/>
              </a:rPr>
              <a:t>If any speak in a tongue, let there be only two or at most three, and each in turn, and let someone interpret. </a:t>
            </a:r>
            <a:endParaRPr lang="en-GB" sz="28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624152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561522"/>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800" b="1" baseline="30000" dirty="0">
                <a:solidFill>
                  <a:schemeClr val="bg1"/>
                </a:solidFill>
                <a:latin typeface="Times New Roman" charset="0"/>
                <a:ea typeface="Arial" charset="0"/>
                <a:cs typeface="Times New Roman" charset="0"/>
              </a:rPr>
              <a:t>28 </a:t>
            </a:r>
            <a:r>
              <a:rPr lang="en-AU" sz="2800" dirty="0">
                <a:solidFill>
                  <a:schemeClr val="bg1"/>
                </a:solidFill>
                <a:latin typeface="Times New Roman" charset="0"/>
                <a:ea typeface="Arial" charset="0"/>
                <a:cs typeface="Times New Roman" charset="0"/>
              </a:rPr>
              <a:t>But if there is no one to interpret, let each of them keep silent in church and speak to himself and to God.  </a:t>
            </a:r>
            <a:r>
              <a:rPr lang="en-AU" sz="2800" b="1" baseline="30000" dirty="0">
                <a:solidFill>
                  <a:schemeClr val="bg1"/>
                </a:solidFill>
                <a:latin typeface="Times New Roman" charset="0"/>
                <a:ea typeface="Arial" charset="0"/>
                <a:cs typeface="Times New Roman" charset="0"/>
              </a:rPr>
              <a:t>29 </a:t>
            </a:r>
            <a:r>
              <a:rPr lang="en-AU" sz="2800" dirty="0">
                <a:solidFill>
                  <a:schemeClr val="bg1"/>
                </a:solidFill>
                <a:latin typeface="Times New Roman" charset="0"/>
                <a:ea typeface="Arial" charset="0"/>
                <a:cs typeface="Times New Roman" charset="0"/>
              </a:rPr>
              <a:t>Let two or three prophets speak, and let the others weigh what is said.  </a:t>
            </a:r>
            <a:r>
              <a:rPr lang="en-AU" sz="2800" b="1" baseline="30000" dirty="0">
                <a:solidFill>
                  <a:schemeClr val="bg1"/>
                </a:solidFill>
                <a:latin typeface="Times New Roman" charset="0"/>
                <a:ea typeface="Arial" charset="0"/>
                <a:cs typeface="Times New Roman" charset="0"/>
              </a:rPr>
              <a:t>30 </a:t>
            </a:r>
            <a:r>
              <a:rPr lang="en-AU" sz="2800" dirty="0">
                <a:solidFill>
                  <a:schemeClr val="bg1"/>
                </a:solidFill>
                <a:latin typeface="Times New Roman" charset="0"/>
                <a:ea typeface="Arial" charset="0"/>
                <a:cs typeface="Times New Roman" charset="0"/>
              </a:rPr>
              <a:t>If a revelation is made to another sitting there, let the first be silent.  </a:t>
            </a:r>
            <a:r>
              <a:rPr lang="en-AU" sz="2800" b="1" baseline="30000" dirty="0">
                <a:solidFill>
                  <a:schemeClr val="bg1"/>
                </a:solidFill>
                <a:latin typeface="Times New Roman" charset="0"/>
                <a:ea typeface="Arial" charset="0"/>
                <a:cs typeface="Times New Roman" charset="0"/>
              </a:rPr>
              <a:t>31 </a:t>
            </a:r>
            <a:r>
              <a:rPr lang="en-AU" sz="2800" dirty="0">
                <a:solidFill>
                  <a:schemeClr val="bg1"/>
                </a:solidFill>
                <a:latin typeface="Times New Roman" charset="0"/>
                <a:ea typeface="Arial" charset="0"/>
                <a:cs typeface="Times New Roman" charset="0"/>
              </a:rPr>
              <a:t>For you can all prophesy one by one, so that all may learn and all be encouraged, </a:t>
            </a:r>
            <a:r>
              <a:rPr lang="en-AU" sz="2800" b="1" baseline="30000" dirty="0">
                <a:solidFill>
                  <a:schemeClr val="bg1"/>
                </a:solidFill>
                <a:latin typeface="Times New Roman" charset="0"/>
                <a:ea typeface="Arial" charset="0"/>
                <a:cs typeface="Times New Roman" charset="0"/>
              </a:rPr>
              <a:t>32 </a:t>
            </a:r>
            <a:r>
              <a:rPr lang="en-AU" sz="2800" dirty="0">
                <a:solidFill>
                  <a:schemeClr val="bg1"/>
                </a:solidFill>
                <a:latin typeface="Times New Roman" charset="0"/>
                <a:ea typeface="Arial" charset="0"/>
                <a:cs typeface="Times New Roman" charset="0"/>
              </a:rPr>
              <a:t>and the spirits of prophets are subject to prophets.  </a:t>
            </a:r>
            <a:r>
              <a:rPr lang="en-AU" sz="2800" b="1" baseline="30000" dirty="0">
                <a:solidFill>
                  <a:schemeClr val="bg1"/>
                </a:solidFill>
                <a:latin typeface="Times New Roman" charset="0"/>
                <a:ea typeface="Arial" charset="0"/>
                <a:cs typeface="Times New Roman" charset="0"/>
              </a:rPr>
              <a:t>33 </a:t>
            </a:r>
            <a:r>
              <a:rPr lang="en-AU" sz="2800" dirty="0">
                <a:solidFill>
                  <a:schemeClr val="bg1"/>
                </a:solidFill>
                <a:latin typeface="Times New Roman" charset="0"/>
                <a:ea typeface="Arial" charset="0"/>
                <a:cs typeface="Times New Roman" charset="0"/>
              </a:rPr>
              <a:t>For God is not a God of confusion but of peace. </a:t>
            </a:r>
            <a:endParaRPr lang="en-GB" sz="2800" dirty="0">
              <a:solidFill>
                <a:schemeClr val="bg1"/>
              </a:solidFill>
              <a:latin typeface="Calibri" charset="0"/>
              <a:ea typeface="Arial" charset="0"/>
              <a:cs typeface="Times New Roman" charset="0"/>
            </a:endParaRPr>
          </a:p>
          <a:p>
            <a:pPr indent="152400">
              <a:lnSpc>
                <a:spcPct val="115000"/>
              </a:lnSpc>
              <a:spcAft>
                <a:spcPts val="0"/>
              </a:spcAft>
            </a:pPr>
            <a:r>
              <a:rPr lang="en-AU" sz="1200" dirty="0">
                <a:solidFill>
                  <a:schemeClr val="bg1"/>
                </a:solidFill>
                <a:latin typeface="Times New Roman" charset="0"/>
                <a:ea typeface="Arial" charset="0"/>
                <a:cs typeface="Times New Roman" charset="0"/>
              </a:rPr>
              <a:t> </a:t>
            </a:r>
            <a:endParaRPr lang="en-GB" sz="1200" dirty="0">
              <a:solidFill>
                <a:schemeClr val="bg1"/>
              </a:solidFill>
              <a:latin typeface="Calibri" charset="0"/>
              <a:ea typeface="Arial" charset="0"/>
              <a:cs typeface="Times New Roman" charset="0"/>
            </a:endParaRPr>
          </a:p>
          <a:p>
            <a:r>
              <a:rPr lang="en-AU" sz="2800" dirty="0">
                <a:solidFill>
                  <a:schemeClr val="bg1"/>
                </a:solidFill>
                <a:latin typeface="Times New Roman" charset="0"/>
                <a:ea typeface="Arial" charset="0"/>
              </a:rPr>
              <a:t>As in all the churches of the saints, </a:t>
            </a:r>
            <a:r>
              <a:rPr lang="en-AU" sz="2800" b="1" baseline="30000" dirty="0">
                <a:solidFill>
                  <a:schemeClr val="bg1"/>
                </a:solidFill>
                <a:latin typeface="Times New Roman" charset="0"/>
                <a:ea typeface="Arial" charset="0"/>
              </a:rPr>
              <a:t>34 </a:t>
            </a:r>
            <a:r>
              <a:rPr lang="en-AU" sz="2800" dirty="0">
                <a:solidFill>
                  <a:schemeClr val="bg1"/>
                </a:solidFill>
                <a:latin typeface="Times New Roman" charset="0"/>
                <a:ea typeface="Arial" charset="0"/>
              </a:rPr>
              <a:t>the women should keep silent in the churches.  For they are not permitted to speak, but should be in submission, as the Law also says.</a:t>
            </a:r>
            <a:endParaRPr lang="en-GB" sz="28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95447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521512"/>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800" b="1" baseline="30000" dirty="0">
                <a:solidFill>
                  <a:schemeClr val="bg1"/>
                </a:solidFill>
                <a:latin typeface="Times New Roman" charset="0"/>
                <a:ea typeface="Arial" charset="0"/>
                <a:cs typeface="Times New Roman" charset="0"/>
              </a:rPr>
              <a:t>35 </a:t>
            </a:r>
            <a:r>
              <a:rPr lang="en-AU" sz="2800" dirty="0">
                <a:solidFill>
                  <a:schemeClr val="bg1"/>
                </a:solidFill>
                <a:latin typeface="Times New Roman" charset="0"/>
                <a:ea typeface="Arial" charset="0"/>
                <a:cs typeface="Times New Roman" charset="0"/>
              </a:rPr>
              <a:t>If there is anything they desire to learn, let them ask their husbands at home.  For it is shameful for a woman to speak in church. </a:t>
            </a:r>
            <a:endParaRPr lang="en-GB" sz="2800" dirty="0">
              <a:solidFill>
                <a:schemeClr val="bg1"/>
              </a:solidFill>
              <a:latin typeface="Calibri" charset="0"/>
              <a:ea typeface="Arial" charset="0"/>
              <a:cs typeface="Times New Roman" charset="0"/>
            </a:endParaRPr>
          </a:p>
          <a:p>
            <a:pPr indent="152400">
              <a:lnSpc>
                <a:spcPct val="115000"/>
              </a:lnSpc>
              <a:spcAft>
                <a:spcPts val="0"/>
              </a:spcAft>
            </a:pPr>
            <a:r>
              <a:rPr lang="en-AU" sz="2800" dirty="0">
                <a:solidFill>
                  <a:schemeClr val="bg1"/>
                </a:solidFill>
                <a:latin typeface="Times New Roman" charset="0"/>
                <a:ea typeface="Arial" charset="0"/>
                <a:cs typeface="Times New Roman" charset="0"/>
              </a:rPr>
              <a:t> </a:t>
            </a:r>
            <a:endParaRPr lang="en-GB" sz="2800" dirty="0">
              <a:solidFill>
                <a:schemeClr val="bg1"/>
              </a:solidFill>
              <a:latin typeface="Calibri" charset="0"/>
              <a:ea typeface="Arial" charset="0"/>
              <a:cs typeface="Times New Roman" charset="0"/>
            </a:endParaRPr>
          </a:p>
          <a:p>
            <a:r>
              <a:rPr lang="en-AU" sz="2800" b="1" baseline="30000" dirty="0">
                <a:solidFill>
                  <a:schemeClr val="bg1"/>
                </a:solidFill>
                <a:latin typeface="Times New Roman" charset="0"/>
                <a:ea typeface="Arial" charset="0"/>
              </a:rPr>
              <a:t>36 </a:t>
            </a:r>
            <a:r>
              <a:rPr lang="en-AU" sz="2800" dirty="0">
                <a:solidFill>
                  <a:schemeClr val="bg1"/>
                </a:solidFill>
                <a:latin typeface="Times New Roman" charset="0"/>
                <a:ea typeface="Arial" charset="0"/>
              </a:rPr>
              <a:t>Or was it from you that the word of God came?  Or are you the only ones it has reached?  </a:t>
            </a:r>
            <a:r>
              <a:rPr lang="en-AU" sz="2800" b="1" baseline="30000" dirty="0">
                <a:solidFill>
                  <a:schemeClr val="bg1"/>
                </a:solidFill>
                <a:latin typeface="Times New Roman" charset="0"/>
                <a:ea typeface="Arial" charset="0"/>
              </a:rPr>
              <a:t>37 </a:t>
            </a:r>
            <a:r>
              <a:rPr lang="en-AU" sz="2800" dirty="0">
                <a:solidFill>
                  <a:schemeClr val="bg1"/>
                </a:solidFill>
                <a:latin typeface="Times New Roman" charset="0"/>
                <a:ea typeface="Arial" charset="0"/>
              </a:rPr>
              <a:t>If anyone thinks that he is a prophet, or spiritual, he should acknowledge that the things I am writing to you are a command of the Lord.  </a:t>
            </a:r>
            <a:r>
              <a:rPr lang="en-AU" sz="2800" b="1" baseline="30000" dirty="0">
                <a:solidFill>
                  <a:schemeClr val="bg1"/>
                </a:solidFill>
                <a:latin typeface="Times New Roman" charset="0"/>
                <a:ea typeface="Arial" charset="0"/>
              </a:rPr>
              <a:t>38 </a:t>
            </a:r>
            <a:r>
              <a:rPr lang="en-AU" sz="2800" dirty="0">
                <a:solidFill>
                  <a:schemeClr val="bg1"/>
                </a:solidFill>
                <a:latin typeface="Times New Roman" charset="0"/>
                <a:ea typeface="Arial" charset="0"/>
              </a:rPr>
              <a:t>If anyone does not recognize this, he is not recognised.  </a:t>
            </a:r>
            <a:r>
              <a:rPr lang="en-AU" sz="2800" b="1" baseline="30000" dirty="0">
                <a:solidFill>
                  <a:schemeClr val="bg1"/>
                </a:solidFill>
                <a:latin typeface="Times New Roman" charset="0"/>
                <a:ea typeface="Arial" charset="0"/>
              </a:rPr>
              <a:t>39 </a:t>
            </a:r>
            <a:r>
              <a:rPr lang="en-AU" sz="2800" dirty="0">
                <a:solidFill>
                  <a:schemeClr val="bg1"/>
                </a:solidFill>
                <a:latin typeface="Times New Roman" charset="0"/>
                <a:ea typeface="Arial" charset="0"/>
              </a:rPr>
              <a:t>So, my brothers, earnestly desire to prophesy, and do not forbid speaking in tongues.  </a:t>
            </a:r>
            <a:r>
              <a:rPr lang="en-AU" sz="2800" b="1" baseline="30000" dirty="0">
                <a:solidFill>
                  <a:schemeClr val="bg1"/>
                </a:solidFill>
                <a:latin typeface="Times New Roman" charset="0"/>
                <a:ea typeface="Arial" charset="0"/>
              </a:rPr>
              <a:t>40 </a:t>
            </a:r>
            <a:r>
              <a:rPr lang="en-AU" sz="2800" dirty="0">
                <a:solidFill>
                  <a:schemeClr val="bg1"/>
                </a:solidFill>
                <a:latin typeface="Times New Roman" charset="0"/>
                <a:ea typeface="Arial" charset="0"/>
              </a:rPr>
              <a:t>But all things should be done decently and in order.</a:t>
            </a:r>
            <a:endParaRPr lang="en-GB" sz="28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380409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62222</TotalTime>
  <Words>552</Words>
  <Application>Microsoft Macintosh PowerPoint</Application>
  <PresentationFormat>On-screen Show (16:10)</PresentationFormat>
  <Paragraphs>67</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Bwgrkl</vt:lpstr>
      <vt:lpstr>Calibri</vt:lpstr>
      <vt:lpstr>Comic Sans MS</vt:lpstr>
      <vt:lpstr>Times</vt:lpstr>
      <vt:lpstr>Times New Roman</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Queensland</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 Brumpton</dc:creator>
  <cp:lastModifiedBy>Michael Brumpton</cp:lastModifiedBy>
  <cp:revision>955</cp:revision>
  <cp:lastPrinted>2018-06-08T03:49:51Z</cp:lastPrinted>
  <dcterms:created xsi:type="dcterms:W3CDTF">2016-11-04T06:28:01Z</dcterms:created>
  <dcterms:modified xsi:type="dcterms:W3CDTF">2018-06-15T08:47:03Z</dcterms:modified>
</cp:coreProperties>
</file>